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91" r:id="rId2"/>
    <p:sldId id="613" r:id="rId3"/>
    <p:sldId id="548" r:id="rId4"/>
    <p:sldId id="543" r:id="rId5"/>
    <p:sldId id="551" r:id="rId6"/>
    <p:sldId id="544" r:id="rId7"/>
    <p:sldId id="553" r:id="rId8"/>
    <p:sldId id="557" r:id="rId9"/>
    <p:sldId id="554" r:id="rId10"/>
    <p:sldId id="555" r:id="rId11"/>
    <p:sldId id="556" r:id="rId12"/>
    <p:sldId id="552" r:id="rId13"/>
    <p:sldId id="5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26" d="100"/>
          <a:sy n="126" d="100"/>
        </p:scale>
        <p:origin x="20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FF860-7AB4-4099-BB94-C5848ED7B266}"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948EF-0CDE-4900-886A-84C246E0575A}" type="slidenum">
              <a:rPr lang="en-US" smtClean="0"/>
              <a:t>‹#›</a:t>
            </a:fld>
            <a:endParaRPr lang="en-US"/>
          </a:p>
        </p:txBody>
      </p:sp>
    </p:spTree>
    <p:extLst>
      <p:ext uri="{BB962C8B-B14F-4D97-AF65-F5344CB8AC3E}">
        <p14:creationId xmlns:p14="http://schemas.microsoft.com/office/powerpoint/2010/main" val="4317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r>
              <a:rPr lang="en-GB" b="1" dirty="0"/>
              <a:t>Slide 1 – Intro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Two weeks ago I was part of a private group chat, where an HoD was asking for confirmation on the protocol to manage an issue with a Captain who had been bullying one of their team members, this individual had substantial evidence that this behaviour had been going on not with just one, but multiple crew members. After a number of phone calls and email to the DPA and the management company to take action, the captain was removed. The final words of thanks for the advice and support provided by the group included (and I quote)</a:t>
            </a:r>
            <a:r>
              <a:rPr lang="en-GB" sz="1200" i="1" kern="1200" dirty="0">
                <a:solidFill>
                  <a:schemeClr val="tx1"/>
                </a:solidFill>
                <a:effectLst/>
                <a:latin typeface="+mn-lt"/>
                <a:ea typeface="+mn-ea"/>
                <a:cs typeface="+mn-cs"/>
              </a:rPr>
              <a:t> “I did Leadership Advanced course, with HR and Crew Wellbeing which are paying out with this experience, I gained more confidence of how to deal in this kind of situation, I believe every HOD should have these courses as mandatory on every size vessel – I must say - its money well spent” ,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Good afternoon everyone.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Thank you to the PYA and sponsors for the opportunity to speak with you today.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cover a topic that goes to the very heart of our industry:</a:t>
            </a:r>
            <a:r>
              <a:rPr lang="en-GB" sz="1200" b="1" kern="1200" dirty="0">
                <a:solidFill>
                  <a:schemeClr val="tx1"/>
                </a:solidFill>
                <a:effectLst/>
                <a:latin typeface="+mn-lt"/>
                <a:ea typeface="+mn-ea"/>
                <a:cs typeface="+mn-cs"/>
              </a:rPr>
              <a:t> education</a:t>
            </a:r>
            <a:r>
              <a:rPr lang="en-GB" sz="1200" kern="1200" dirty="0">
                <a:solidFill>
                  <a:schemeClr val="tx1"/>
                </a:solidFill>
                <a:effectLst/>
                <a:latin typeface="+mn-lt"/>
                <a:ea typeface="+mn-ea"/>
                <a:cs typeface="+mn-cs"/>
              </a:rPr>
              <a:t>, and how it </a:t>
            </a:r>
            <a:r>
              <a:rPr lang="en-GB" sz="1200" b="1" kern="1200" dirty="0">
                <a:solidFill>
                  <a:schemeClr val="tx1"/>
                </a:solidFill>
                <a:effectLst/>
                <a:latin typeface="+mn-lt"/>
                <a:ea typeface="+mn-ea"/>
                <a:cs typeface="+mn-cs"/>
              </a:rPr>
              <a:t>underpins </a:t>
            </a:r>
            <a:r>
              <a:rPr lang="en-GB" sz="1200" kern="1200" dirty="0">
                <a:solidFill>
                  <a:schemeClr val="tx1"/>
                </a:solidFill>
                <a:effectLst/>
                <a:latin typeface="+mn-lt"/>
                <a:ea typeface="+mn-ea"/>
                <a:cs typeface="+mn-cs"/>
              </a:rPr>
              <a:t>a safer, healthier, and more sustainable yachting sector.</a:t>
            </a:r>
          </a:p>
          <a:p>
            <a:r>
              <a:rPr lang="en-GB" sz="1200" kern="1200" dirty="0">
                <a:solidFill>
                  <a:schemeClr val="tx1"/>
                </a:solidFill>
                <a:effectLst/>
                <a:latin typeface="+mn-lt"/>
                <a:ea typeface="+mn-ea"/>
                <a:cs typeface="+mn-cs"/>
              </a:rPr>
              <a:t>My message today is simple: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“Investing in people is not optional, it’s essential. Without it we risk seeing a growth in flawed practices, diminished crew wellbeing and a widening gap between what’s promised to clients and what’s operationally possible for crew”</a:t>
            </a:r>
            <a:endParaRPr lang="en-GB" dirty="0">
              <a:solidFill>
                <a:srgbClr val="FF0066"/>
              </a:solidFill>
            </a:endParaRPr>
          </a:p>
        </p:txBody>
      </p:sp>
      <p:sp>
        <p:nvSpPr>
          <p:cNvPr id="4" name="Slide Number Placeholder 3"/>
          <p:cNvSpPr>
            <a:spLocks noGrp="1"/>
          </p:cNvSpPr>
          <p:nvPr>
            <p:ph type="sldNum" sz="quarter" idx="5"/>
          </p:nvPr>
        </p:nvSpPr>
        <p:spPr/>
        <p:txBody>
          <a:bodyPr/>
          <a:lstStyle/>
          <a:p>
            <a:fld id="{91AAF6C7-7AF8-4ABD-9E4A-0498E42741AC}" type="slidenum">
              <a:rPr lang="en-GB" smtClean="0"/>
              <a:t>1</a:t>
            </a:fld>
            <a:endParaRPr lang="en-GB" dirty="0"/>
          </a:p>
        </p:txBody>
      </p:sp>
    </p:spTree>
    <p:extLst>
      <p:ext uri="{BB962C8B-B14F-4D97-AF65-F5344CB8AC3E}">
        <p14:creationId xmlns:p14="http://schemas.microsoft.com/office/powerpoint/2010/main" val="1008790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89205-527F-6659-EB9E-BAAE4CB23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2769A-6D3E-E0DD-12BF-162EEB957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ECDDF-BFBD-F9B8-3800-CB0216BD0529}"/>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10 –Success through Education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don’t have time to cover the issues around minimum safe manning or the negative impacts of the business-end resulting in unsustainable pressures and expectations, but we can focus on the benefits of investing in education.</a:t>
            </a:r>
          </a:p>
          <a:p>
            <a:r>
              <a:rPr lang="en-GB" sz="1200" kern="1200" dirty="0">
                <a:solidFill>
                  <a:schemeClr val="tx1"/>
                </a:solidFill>
                <a:effectLst/>
                <a:latin typeface="+mn-lt"/>
                <a:ea typeface="+mn-ea"/>
                <a:cs typeface="+mn-cs"/>
              </a:rPr>
              <a:t>We all know that Owners would insist on employing qualified and experience people throughout their business interests and would likely be horrified if they knew that most of their crew have only received the minimum safety training. Owners don’t do “minimum” – so why would they accept this for the very teams they employ to keep them and their families safe at sea. High risk.</a:t>
            </a:r>
          </a:p>
          <a:p>
            <a:r>
              <a:rPr lang="en-GB" sz="1200" kern="1200" dirty="0">
                <a:solidFill>
                  <a:schemeClr val="tx1"/>
                </a:solidFill>
                <a:effectLst/>
                <a:latin typeface="+mn-lt"/>
                <a:ea typeface="+mn-ea"/>
                <a:cs typeface="+mn-cs"/>
              </a:rPr>
              <a:t>The success of any business or industry is always based on its people – which for the yacht owner is </a:t>
            </a:r>
            <a:r>
              <a:rPr lang="en-GB" sz="1200" b="1" kern="1200" dirty="0">
                <a:solidFill>
                  <a:schemeClr val="tx1"/>
                </a:solidFill>
                <a:effectLst/>
                <a:latin typeface="+mn-lt"/>
                <a:ea typeface="+mn-ea"/>
                <a:cs typeface="+mn-cs"/>
              </a:rPr>
              <a:t>the strongest safeguard for their asset and purpose of owning a yacht.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Owners, Crew and for safer operations the benefits of education are undeniable – the cost of training is so small compared to the cost of a single incident.</a:t>
            </a:r>
          </a:p>
          <a:p>
            <a:r>
              <a:rPr lang="en-GB" sz="1200" b="1" kern="1200" dirty="0">
                <a:solidFill>
                  <a:schemeClr val="tx1"/>
                </a:solidFill>
                <a:effectLst/>
                <a:latin typeface="+mn-lt"/>
                <a:ea typeface="+mn-ea"/>
                <a:cs typeface="+mn-cs"/>
              </a:rPr>
              <a:t>And the immediate investment pays dividends in long-term safety, and operational excellence.</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391B67B-7C9E-65E2-150B-053AB7EEC300}"/>
              </a:ext>
            </a:extLst>
          </p:cNvPr>
          <p:cNvSpPr>
            <a:spLocks noGrp="1"/>
          </p:cNvSpPr>
          <p:nvPr>
            <p:ph type="sldNum" sz="quarter" idx="5"/>
          </p:nvPr>
        </p:nvSpPr>
        <p:spPr/>
        <p:txBody>
          <a:bodyPr/>
          <a:lstStyle/>
          <a:p>
            <a:fld id="{91AAF6C7-7AF8-4ABD-9E4A-0498E42741AC}" type="slidenum">
              <a:rPr lang="en-GB" smtClean="0"/>
              <a:t>10</a:t>
            </a:fld>
            <a:endParaRPr lang="en-GB" dirty="0"/>
          </a:p>
        </p:txBody>
      </p:sp>
    </p:spTree>
    <p:extLst>
      <p:ext uri="{BB962C8B-B14F-4D97-AF65-F5344CB8AC3E}">
        <p14:creationId xmlns:p14="http://schemas.microsoft.com/office/powerpoint/2010/main" val="165211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3172-1C23-962B-4AF9-993382A86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9F87D-824D-5820-6026-3171C97FB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27B3D-1FE9-9B39-BCAF-45B626B12F5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11 – The Call to Action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I will repeat my message </a:t>
            </a:r>
            <a:r>
              <a:rPr lang="en-GB" sz="1200" b="1" kern="1200" dirty="0">
                <a:solidFill>
                  <a:schemeClr val="tx1"/>
                </a:solidFill>
                <a:effectLst/>
                <a:latin typeface="+mn-lt"/>
                <a:ea typeface="+mn-ea"/>
                <a:cs typeface="+mn-cs"/>
              </a:rPr>
              <a:t>“Investing in people is not optional, it’s essential. Without it we risk seeing a growth in flawed practices, diminished crew wellbeing and a widening gap between what’s promised to clients and what’s operationally possible for crew”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cannot keep ignoring the human element.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cannot keep making impossible promises and expecting crew to carry the burden.</a:t>
            </a:r>
          </a:p>
          <a:p>
            <a:pPr lvl="0"/>
            <a:r>
              <a:rPr lang="en-US" sz="1200" kern="1200" dirty="0">
                <a:solidFill>
                  <a:schemeClr val="tx1"/>
                </a:solidFill>
                <a:effectLst/>
                <a:latin typeface="+mn-lt"/>
                <a:ea typeface="+mn-ea"/>
                <a:cs typeface="+mn-cs"/>
              </a:rPr>
              <a:t>Owners, brokers, managers, employers, recruitment: join the movement to push education higher up on the agenda.</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Adopt GUEST standards – be part of the development of OUR Educations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Open Door – Join an Alliance Think Tank - have your say – be PART of the CHANGE.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 industry-wide changes to outdated cultures where “minimum” is simply NOT enough.</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Together, we can build an industry that is safe, sustainable, and successful for all </a:t>
            </a:r>
          </a:p>
          <a:p>
            <a:pPr lvl="0"/>
            <a:r>
              <a:rPr lang="en-US" sz="1200" b="1" kern="1200" dirty="0">
                <a:solidFill>
                  <a:schemeClr val="tx1"/>
                </a:solidFill>
                <a:effectLst/>
                <a:latin typeface="+mn-lt"/>
                <a:ea typeface="+mn-ea"/>
                <a:cs typeface="+mn-cs"/>
              </a:rPr>
              <a:t>Safe</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Sustainable</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Successful</a:t>
            </a:r>
            <a:endParaRPr lang="en-GB" sz="1200" kern="1200" dirty="0">
              <a:solidFill>
                <a:schemeClr val="tx1"/>
              </a:solidFill>
              <a:effectLst/>
              <a:latin typeface="+mn-lt"/>
              <a:ea typeface="+mn-ea"/>
              <a:cs typeface="+mn-cs"/>
            </a:endParaRPr>
          </a:p>
          <a:p>
            <a:endParaRPr lang="en-GB" dirty="0">
              <a:solidFill>
                <a:srgbClr val="FF0066"/>
              </a:solidFill>
            </a:endParaRPr>
          </a:p>
        </p:txBody>
      </p:sp>
      <p:sp>
        <p:nvSpPr>
          <p:cNvPr id="4" name="Slide Number Placeholder 3">
            <a:extLst>
              <a:ext uri="{FF2B5EF4-FFF2-40B4-BE49-F238E27FC236}">
                <a16:creationId xmlns:a16="http://schemas.microsoft.com/office/drawing/2014/main" id="{FC8CA1F5-C100-9917-C219-AD1138BD6E8A}"/>
              </a:ext>
            </a:extLst>
          </p:cNvPr>
          <p:cNvSpPr>
            <a:spLocks noGrp="1"/>
          </p:cNvSpPr>
          <p:nvPr>
            <p:ph type="sldNum" sz="quarter" idx="5"/>
          </p:nvPr>
        </p:nvSpPr>
        <p:spPr/>
        <p:txBody>
          <a:bodyPr/>
          <a:lstStyle/>
          <a:p>
            <a:fld id="{91AAF6C7-7AF8-4ABD-9E4A-0498E42741AC}" type="slidenum">
              <a:rPr lang="en-GB" smtClean="0"/>
              <a:t>11</a:t>
            </a:fld>
            <a:endParaRPr lang="en-GB" dirty="0"/>
          </a:p>
        </p:txBody>
      </p:sp>
    </p:spTree>
    <p:extLst>
      <p:ext uri="{BB962C8B-B14F-4D97-AF65-F5344CB8AC3E}">
        <p14:creationId xmlns:p14="http://schemas.microsoft.com/office/powerpoint/2010/main" val="25471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1A0A8-2200-0BED-E7E0-824B40061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2E683-E906-C34B-7E75-010585F31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57E81-65D3-1E7D-02AB-E73466E2875B}"/>
              </a:ext>
            </a:extLst>
          </p:cNvPr>
          <p:cNvSpPr>
            <a:spLocks noGrp="1"/>
          </p:cNvSpPr>
          <p:nvPr>
            <p:ph type="body" idx="1"/>
          </p:nvPr>
        </p:nvSpPr>
        <p:spPr/>
        <p:txBody>
          <a:bodyPr/>
          <a:lstStyle/>
          <a:p>
            <a:r>
              <a:rPr lang="en-GB" sz="1800" b="1" dirty="0"/>
              <a:t>Slide 12 – Closing Quote</a:t>
            </a:r>
          </a:p>
          <a:p>
            <a:r>
              <a:rPr lang="en-GB" sz="1800" dirty="0"/>
              <a:t>“Because at the end of the day, an industry is only as good as the people who operate it.</a:t>
            </a:r>
          </a:p>
          <a:p>
            <a:r>
              <a:rPr lang="en-GB" sz="1800" dirty="0"/>
              <a:t>And investing in crew is investing in the very future of yachting.”</a:t>
            </a:r>
          </a:p>
          <a:p>
            <a:endParaRPr lang="en-GB" dirty="0">
              <a:solidFill>
                <a:srgbClr val="FF0066"/>
              </a:solidFill>
            </a:endParaRPr>
          </a:p>
        </p:txBody>
      </p:sp>
      <p:sp>
        <p:nvSpPr>
          <p:cNvPr id="4" name="Slide Number Placeholder 3">
            <a:extLst>
              <a:ext uri="{FF2B5EF4-FFF2-40B4-BE49-F238E27FC236}">
                <a16:creationId xmlns:a16="http://schemas.microsoft.com/office/drawing/2014/main" id="{421C5048-7EA9-B0BB-90AF-F333B4CEE6BD}"/>
              </a:ext>
            </a:extLst>
          </p:cNvPr>
          <p:cNvSpPr>
            <a:spLocks noGrp="1"/>
          </p:cNvSpPr>
          <p:nvPr>
            <p:ph type="sldNum" sz="quarter" idx="5"/>
          </p:nvPr>
        </p:nvSpPr>
        <p:spPr/>
        <p:txBody>
          <a:bodyPr/>
          <a:lstStyle/>
          <a:p>
            <a:fld id="{91AAF6C7-7AF8-4ABD-9E4A-0498E42741AC}" type="slidenum">
              <a:rPr lang="en-GB" smtClean="0"/>
              <a:t>12</a:t>
            </a:fld>
            <a:endParaRPr lang="en-GB" dirty="0"/>
          </a:p>
        </p:txBody>
      </p:sp>
    </p:spTree>
    <p:extLst>
      <p:ext uri="{BB962C8B-B14F-4D97-AF65-F5344CB8AC3E}">
        <p14:creationId xmlns:p14="http://schemas.microsoft.com/office/powerpoint/2010/main" val="3908003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E619E-E1EB-6E9B-2017-12ED255E5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79B5F-416C-D5BC-A811-9C2D82C32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96EB8-150E-C681-467A-A75980BBEDE5}"/>
              </a:ext>
            </a:extLst>
          </p:cNvPr>
          <p:cNvSpPr>
            <a:spLocks noGrp="1"/>
          </p:cNvSpPr>
          <p:nvPr>
            <p:ph type="body" idx="1"/>
          </p:nvPr>
        </p:nvSpPr>
        <p:spPr/>
        <p:txBody>
          <a:bodyPr/>
          <a:lstStyle/>
          <a:p>
            <a:endParaRPr lang="en-GB" dirty="0">
              <a:solidFill>
                <a:srgbClr val="FF0066"/>
              </a:solidFill>
            </a:endParaRPr>
          </a:p>
        </p:txBody>
      </p:sp>
      <p:sp>
        <p:nvSpPr>
          <p:cNvPr id="4" name="Slide Number Placeholder 3">
            <a:extLst>
              <a:ext uri="{FF2B5EF4-FFF2-40B4-BE49-F238E27FC236}">
                <a16:creationId xmlns:a16="http://schemas.microsoft.com/office/drawing/2014/main" id="{643A8C0B-1D20-8F8E-962A-2B4C059672B5}"/>
              </a:ext>
            </a:extLst>
          </p:cNvPr>
          <p:cNvSpPr>
            <a:spLocks noGrp="1"/>
          </p:cNvSpPr>
          <p:nvPr>
            <p:ph type="sldNum" sz="quarter" idx="5"/>
          </p:nvPr>
        </p:nvSpPr>
        <p:spPr/>
        <p:txBody>
          <a:bodyPr/>
          <a:lstStyle/>
          <a:p>
            <a:fld id="{91AAF6C7-7AF8-4ABD-9E4A-0498E42741AC}" type="slidenum">
              <a:rPr lang="en-GB" smtClean="0"/>
              <a:t>13</a:t>
            </a:fld>
            <a:endParaRPr lang="en-GB" dirty="0"/>
          </a:p>
        </p:txBody>
      </p:sp>
    </p:spTree>
    <p:extLst>
      <p:ext uri="{BB962C8B-B14F-4D97-AF65-F5344CB8AC3E}">
        <p14:creationId xmlns:p14="http://schemas.microsoft.com/office/powerpoint/2010/main" val="16870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 Something to Celebrate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 the surface, the superyacht industry has never looked stronger… we seem to say this every year – and for good reasons - year on year, the fleet keeps growing. </a:t>
            </a:r>
          </a:p>
          <a:p>
            <a:r>
              <a:rPr lang="en-GB" sz="1200" kern="1200" dirty="0">
                <a:solidFill>
                  <a:schemeClr val="tx1"/>
                </a:solidFill>
                <a:effectLst/>
                <a:latin typeface="+mn-lt"/>
                <a:ea typeface="+mn-ea"/>
                <a:cs typeface="+mn-cs"/>
              </a:rPr>
              <a:t>From the outside, it looks like a success story… but is this really something to celebrate or is it a case that “appearances can be deceiving”.</a:t>
            </a:r>
          </a:p>
          <a:p>
            <a:endParaRPr lang="en-GB" sz="1400" dirty="0">
              <a:solidFill>
                <a:srgbClr val="FF0066"/>
              </a:solidFill>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91AAF6C7-7AF8-4ABD-9E4A-0498E42741AC}" type="slidenum">
              <a:rPr lang="en-GB" smtClean="0"/>
              <a:t>2</a:t>
            </a:fld>
            <a:endParaRPr lang="en-GB" dirty="0"/>
          </a:p>
        </p:txBody>
      </p:sp>
    </p:spTree>
    <p:extLst>
      <p:ext uri="{BB962C8B-B14F-4D97-AF65-F5344CB8AC3E}">
        <p14:creationId xmlns:p14="http://schemas.microsoft.com/office/powerpoint/2010/main" val="368273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3C378-24D6-7426-0E8A-BEC815632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4983D-A10C-61A7-9827-AF1ABA222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8AB6A-0097-0476-B012-29B406F5D5D1}"/>
              </a:ext>
            </a:extLst>
          </p:cNvPr>
          <p:cNvSpPr>
            <a:spLocks noGrp="1"/>
          </p:cNvSpPr>
          <p:nvPr>
            <p:ph type="body" idx="1"/>
          </p:nvPr>
        </p:nvSpPr>
        <p:spPr/>
        <p:txBody>
          <a:bodyPr/>
          <a:lstStyle/>
          <a:p>
            <a:r>
              <a:rPr lang="en-GB" b="1" dirty="0"/>
              <a:t>Slide 3 – The Reality Check</a:t>
            </a:r>
          </a:p>
          <a:p>
            <a:r>
              <a:rPr lang="en-GB" sz="1200" kern="1200" dirty="0">
                <a:solidFill>
                  <a:schemeClr val="tx1"/>
                </a:solidFill>
                <a:effectLst/>
                <a:latin typeface="+mn-lt"/>
                <a:ea typeface="+mn-ea"/>
                <a:cs typeface="+mn-cs"/>
              </a:rPr>
              <a:t>We see the same pattern repeat itself every year: exhausted crew, corners cut, and avoidable incidents piling up.</a:t>
            </a:r>
          </a:p>
          <a:p>
            <a:r>
              <a:rPr lang="en-GB" sz="1200" b="1" kern="1200" dirty="0">
                <a:solidFill>
                  <a:schemeClr val="tx1"/>
                </a:solidFill>
                <a:effectLst/>
                <a:latin typeface="+mn-lt"/>
                <a:ea typeface="+mn-ea"/>
                <a:cs typeface="+mn-cs"/>
              </a:rPr>
              <a:t>But this isn’t just about long hours. The yachting industry, for all its unique opportunities, operates in a demanding and high-risk environment.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while safety regulations exist on paper, the day-to-day reality can look very different.</a:t>
            </a:r>
          </a:p>
          <a:p>
            <a:r>
              <a:rPr lang="en-GB" sz="1200" kern="1200" dirty="0">
                <a:solidFill>
                  <a:schemeClr val="tx1"/>
                </a:solidFill>
                <a:effectLst/>
                <a:latin typeface="+mn-lt"/>
                <a:ea typeface="+mn-ea"/>
                <a:cs typeface="+mn-cs"/>
              </a:rPr>
              <a:t>We speak to crew daily, and more and more of them are raising serious concerns about their safety and wellbeing onboard. Some even look for new roles purely because they no longer feel safe in their current positions.</a:t>
            </a:r>
          </a:p>
          <a:p>
            <a:r>
              <a:rPr lang="en-GB" sz="1200" kern="1200" dirty="0">
                <a:solidFill>
                  <a:schemeClr val="tx1"/>
                </a:solidFill>
                <a:effectLst/>
                <a:latin typeface="+mn-lt"/>
                <a:ea typeface="+mn-ea"/>
                <a:cs typeface="+mn-cs"/>
              </a:rPr>
              <a:t>These aren’t minor issues. They are real experiences that erode confidence and push some of our best people out of the industry.</a:t>
            </a:r>
          </a:p>
          <a:p>
            <a:r>
              <a:rPr lang="en-GB" sz="1200" kern="1200" dirty="0">
                <a:solidFill>
                  <a:schemeClr val="tx1"/>
                </a:solidFill>
                <a:effectLst/>
                <a:latin typeface="+mn-lt"/>
                <a:ea typeface="+mn-ea"/>
                <a:cs typeface="+mn-cs"/>
              </a:rPr>
              <a:t>It is encouraging that some crew now feel more confident to speak up, and that many are knowledgeable enough to spot when procedures aren’t being followed. But we can’t ignore that these failures persist.</a:t>
            </a:r>
          </a:p>
          <a:p>
            <a:r>
              <a:rPr lang="en-GB" sz="1200" kern="1200" dirty="0">
                <a:solidFill>
                  <a:schemeClr val="tx1"/>
                </a:solidFill>
                <a:effectLst/>
                <a:latin typeface="+mn-lt"/>
                <a:ea typeface="+mn-ea"/>
                <a:cs typeface="+mn-cs"/>
              </a:rPr>
              <a:t>The human cost is exhaustion, anxiety, and risk. The business cost is reputational damage, higher insurance premiums, and increasing liability exposure.</a:t>
            </a:r>
          </a:p>
          <a:p>
            <a:r>
              <a:rPr lang="en-GB" sz="1200" kern="1200" dirty="0">
                <a:solidFill>
                  <a:schemeClr val="tx1"/>
                </a:solidFill>
                <a:effectLst/>
                <a:latin typeface="+mn-lt"/>
                <a:ea typeface="+mn-ea"/>
                <a:cs typeface="+mn-cs"/>
              </a:rPr>
              <a:t>It’s not just a human issue — it’s an operational and financial crisis waiting to happen.</a:t>
            </a:r>
          </a:p>
        </p:txBody>
      </p:sp>
      <p:sp>
        <p:nvSpPr>
          <p:cNvPr id="4" name="Slide Number Placeholder 3">
            <a:extLst>
              <a:ext uri="{FF2B5EF4-FFF2-40B4-BE49-F238E27FC236}">
                <a16:creationId xmlns:a16="http://schemas.microsoft.com/office/drawing/2014/main" id="{424161AD-44B8-FD31-ACF2-6E35DE54ECDF}"/>
              </a:ext>
            </a:extLst>
          </p:cNvPr>
          <p:cNvSpPr>
            <a:spLocks noGrp="1"/>
          </p:cNvSpPr>
          <p:nvPr>
            <p:ph type="sldNum" sz="quarter" idx="5"/>
          </p:nvPr>
        </p:nvSpPr>
        <p:spPr/>
        <p:txBody>
          <a:bodyPr/>
          <a:lstStyle/>
          <a:p>
            <a:fld id="{91AAF6C7-7AF8-4ABD-9E4A-0498E42741AC}" type="slidenum">
              <a:rPr lang="en-GB" smtClean="0"/>
              <a:t>3</a:t>
            </a:fld>
            <a:endParaRPr lang="en-GB" dirty="0"/>
          </a:p>
        </p:txBody>
      </p:sp>
    </p:spTree>
    <p:extLst>
      <p:ext uri="{BB962C8B-B14F-4D97-AF65-F5344CB8AC3E}">
        <p14:creationId xmlns:p14="http://schemas.microsoft.com/office/powerpoint/2010/main" val="234936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026C1-1404-06EB-DF7B-3594AC118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B2EDF-E1FF-9EBA-7E65-14C32EF96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BF48A-A336-D7B2-B900-45288031E4FB}"/>
              </a:ext>
            </a:extLst>
          </p:cNvPr>
          <p:cNvSpPr>
            <a:spLocks noGrp="1"/>
          </p:cNvSpPr>
          <p:nvPr>
            <p:ph type="body" idx="1"/>
          </p:nvPr>
        </p:nvSpPr>
        <p:spPr/>
        <p:txBody>
          <a:bodyPr/>
          <a:lstStyle/>
          <a:p>
            <a:r>
              <a:rPr lang="en-GB" b="1" dirty="0"/>
              <a:t>Slide 4 – The Inconvenient Truth</a:t>
            </a:r>
          </a:p>
          <a:p>
            <a:r>
              <a:rPr lang="en-GB" sz="1200" kern="1200" dirty="0">
                <a:solidFill>
                  <a:schemeClr val="tx1"/>
                </a:solidFill>
                <a:effectLst/>
                <a:latin typeface="+mn-lt"/>
                <a:ea typeface="+mn-ea"/>
                <a:cs typeface="+mn-cs"/>
              </a:rPr>
              <a:t>“Why is this happening”</a:t>
            </a:r>
          </a:p>
          <a:p>
            <a:r>
              <a:rPr lang="en-GB" sz="1200" kern="1200" dirty="0">
                <a:solidFill>
                  <a:schemeClr val="tx1"/>
                </a:solidFill>
                <a:effectLst/>
                <a:latin typeface="+mn-lt"/>
                <a:ea typeface="+mn-ea"/>
                <a:cs typeface="+mn-cs"/>
              </a:rPr>
              <a:t>The truth is the industry continues to overpromise — from a new builds lack of considerations to crew environments – to selling the impossible - just to secure another charter deal.</a:t>
            </a:r>
            <a:r>
              <a:rPr lang="en-GB" sz="1200" b="1" kern="1200" dirty="0">
                <a:solidFill>
                  <a:schemeClr val="tx1"/>
                </a:solidFill>
                <a:effectLst/>
                <a:latin typeface="+mn-lt"/>
                <a:ea typeface="+mn-ea"/>
                <a:cs typeface="+mn-cs"/>
              </a:rPr>
              <a:t> Business expectations &amp; outdated practises do not align with today’s operational realities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Minimum Safe Manning does not consider the Operational realities and Service expectations</a:t>
            </a:r>
            <a:r>
              <a:rPr lang="en-GB" sz="1200" kern="1200" dirty="0">
                <a:solidFill>
                  <a:schemeClr val="tx1"/>
                </a:solidFill>
                <a:effectLst/>
                <a:latin typeface="+mn-lt"/>
                <a:ea typeface="+mn-ea"/>
                <a:cs typeface="+mn-cs"/>
              </a:rPr>
              <a:t> - yet is the benchmark most often used – such as during the yacht build as well as establishing the crewing positions.</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Minimum Training does not consider the real-life Competencie</a:t>
            </a:r>
            <a:r>
              <a:rPr lang="en-GB" sz="1200" kern="1200" dirty="0">
                <a:solidFill>
                  <a:schemeClr val="tx1"/>
                </a:solidFill>
                <a:effectLst/>
                <a:latin typeface="+mn-lt"/>
                <a:ea typeface="+mn-ea"/>
                <a:cs typeface="+mn-cs"/>
              </a:rPr>
              <a:t>s needed across the onboard cohorts. STCW provides only the minimum foundation. It doesn’t fully prepare yacht crew for what they actually do!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FC227A4-E9D3-CAAD-4A2F-30A9E2ABBE05}"/>
              </a:ext>
            </a:extLst>
          </p:cNvPr>
          <p:cNvSpPr>
            <a:spLocks noGrp="1"/>
          </p:cNvSpPr>
          <p:nvPr>
            <p:ph type="sldNum" sz="quarter" idx="5"/>
          </p:nvPr>
        </p:nvSpPr>
        <p:spPr/>
        <p:txBody>
          <a:bodyPr/>
          <a:lstStyle/>
          <a:p>
            <a:fld id="{91AAF6C7-7AF8-4ABD-9E4A-0498E42741AC}" type="slidenum">
              <a:rPr lang="en-GB" smtClean="0"/>
              <a:t>4</a:t>
            </a:fld>
            <a:endParaRPr lang="en-GB" dirty="0"/>
          </a:p>
        </p:txBody>
      </p:sp>
    </p:spTree>
    <p:extLst>
      <p:ext uri="{BB962C8B-B14F-4D97-AF65-F5344CB8AC3E}">
        <p14:creationId xmlns:p14="http://schemas.microsoft.com/office/powerpoint/2010/main" val="6245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3F928-728F-41FE-6BD5-3A11E4F4E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A7A6F-576C-6D29-0006-6CF06A511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4B789-CDE2-21F8-E8CE-F286F141AAAF}"/>
              </a:ext>
            </a:extLst>
          </p:cNvPr>
          <p:cNvSpPr>
            <a:spLocks noGrp="1"/>
          </p:cNvSpPr>
          <p:nvPr>
            <p:ph type="body" idx="1"/>
          </p:nvPr>
        </p:nvSpPr>
        <p:spPr/>
        <p:txBody>
          <a:bodyPr/>
          <a:lstStyle/>
          <a:p>
            <a:r>
              <a:rPr lang="en-GB" b="1" dirty="0"/>
              <a:t>Slide 5 – The Human Element</a:t>
            </a:r>
          </a:p>
          <a:p>
            <a:r>
              <a:rPr lang="en-GB" sz="1200" kern="1200" dirty="0">
                <a:solidFill>
                  <a:schemeClr val="tx1"/>
                </a:solidFill>
                <a:effectLst/>
                <a:latin typeface="+mn-lt"/>
                <a:ea typeface="+mn-ea"/>
                <a:cs typeface="+mn-cs"/>
              </a:rPr>
              <a:t>Let’s remember crew are the backbone of this industry.</a:t>
            </a:r>
          </a:p>
          <a:p>
            <a:r>
              <a:rPr lang="en-GB" sz="1200" kern="1200" dirty="0">
                <a:solidFill>
                  <a:schemeClr val="tx1"/>
                </a:solidFill>
                <a:effectLst/>
                <a:latin typeface="+mn-lt"/>
                <a:ea typeface="+mn-ea"/>
                <a:cs typeface="+mn-cs"/>
              </a:rPr>
              <a:t>They are expected to be service experts, technical operators, safety managers, and team leaders all at once.</a:t>
            </a:r>
          </a:p>
          <a:p>
            <a:r>
              <a:rPr lang="en-GB" sz="1200" kern="1200" dirty="0">
                <a:solidFill>
                  <a:schemeClr val="tx1"/>
                </a:solidFill>
                <a:effectLst/>
                <a:latin typeface="+mn-lt"/>
                <a:ea typeface="+mn-ea"/>
                <a:cs typeface="+mn-cs"/>
              </a:rPr>
              <a:t>And yet, we operate from minimum safe manning and minimum training standards that were never designed for the reality of yachting – yet alone modern yachting.</a:t>
            </a:r>
          </a:p>
          <a:p>
            <a:r>
              <a:rPr lang="en-GB" sz="1200" kern="1200" dirty="0">
                <a:solidFill>
                  <a:schemeClr val="tx1"/>
                </a:solidFill>
                <a:effectLst/>
                <a:latin typeface="+mn-lt"/>
                <a:ea typeface="+mn-ea"/>
                <a:cs typeface="+mn-cs"/>
              </a:rPr>
              <a:t>The most important system onboard isn’t mechanical or digital — it’s human.</a:t>
            </a:r>
          </a:p>
          <a:p>
            <a:r>
              <a:rPr lang="en-GB" sz="1200" kern="1200" dirty="0">
                <a:solidFill>
                  <a:schemeClr val="tx1"/>
                </a:solidFill>
                <a:effectLst/>
                <a:latin typeface="+mn-lt"/>
                <a:ea typeface="+mn-ea"/>
                <a:cs typeface="+mn-cs"/>
              </a:rPr>
              <a:t>The human element isn’t a ‘soft skill’. It’s the most critical safety and service system we have.</a:t>
            </a:r>
          </a:p>
          <a:p>
            <a:r>
              <a:rPr lang="en-GB" sz="1200" kern="1200" dirty="0">
                <a:solidFill>
                  <a:schemeClr val="tx1"/>
                </a:solidFill>
                <a:effectLst/>
                <a:latin typeface="+mn-lt"/>
                <a:ea typeface="+mn-ea"/>
                <a:cs typeface="+mn-cs"/>
              </a:rPr>
              <a:t>When crew well-being is neglected, safety is compromised. And when safety is compromised, operations, reputations, and ultimately lives are at risk.</a:t>
            </a:r>
          </a:p>
          <a:p>
            <a:r>
              <a:rPr lang="en-GB" sz="1200" b="1" kern="1200" dirty="0">
                <a:solidFill>
                  <a:schemeClr val="tx1"/>
                </a:solidFill>
                <a:effectLst/>
                <a:latin typeface="+mn-lt"/>
                <a:ea typeface="+mn-ea"/>
                <a:cs typeface="+mn-cs"/>
              </a:rPr>
              <a:t>The widening gap between business practices and expectations, and the regulatory minimums - leaves crew unprepared and the industry exposed.</a:t>
            </a:r>
            <a:endParaRPr lang="en-GB" sz="1200" kern="1200" dirty="0">
              <a:solidFill>
                <a:schemeClr val="tx1"/>
              </a:solidFill>
              <a:effectLst/>
              <a:latin typeface="+mn-lt"/>
              <a:ea typeface="+mn-ea"/>
              <a:cs typeface="+mn-cs"/>
            </a:endParaRPr>
          </a:p>
          <a:p>
            <a:endParaRPr lang="en-GB" dirty="0">
              <a:solidFill>
                <a:srgbClr val="FF0066"/>
              </a:solidFill>
            </a:endParaRPr>
          </a:p>
        </p:txBody>
      </p:sp>
      <p:sp>
        <p:nvSpPr>
          <p:cNvPr id="4" name="Slide Number Placeholder 3">
            <a:extLst>
              <a:ext uri="{FF2B5EF4-FFF2-40B4-BE49-F238E27FC236}">
                <a16:creationId xmlns:a16="http://schemas.microsoft.com/office/drawing/2014/main" id="{C6DA3F0B-FA7D-3D44-8DC4-C9B84600CA10}"/>
              </a:ext>
            </a:extLst>
          </p:cNvPr>
          <p:cNvSpPr>
            <a:spLocks noGrp="1"/>
          </p:cNvSpPr>
          <p:nvPr>
            <p:ph type="sldNum" sz="quarter" idx="5"/>
          </p:nvPr>
        </p:nvSpPr>
        <p:spPr/>
        <p:txBody>
          <a:bodyPr/>
          <a:lstStyle/>
          <a:p>
            <a:fld id="{91AAF6C7-7AF8-4ABD-9E4A-0498E42741AC}" type="slidenum">
              <a:rPr lang="en-GB" smtClean="0"/>
              <a:t>5</a:t>
            </a:fld>
            <a:endParaRPr lang="en-GB" dirty="0"/>
          </a:p>
        </p:txBody>
      </p:sp>
    </p:spTree>
    <p:extLst>
      <p:ext uri="{BB962C8B-B14F-4D97-AF65-F5344CB8AC3E}">
        <p14:creationId xmlns:p14="http://schemas.microsoft.com/office/powerpoint/2010/main" val="428007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0ED12-DC34-6A7A-9C7B-4FA867418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2F6DE-C1B1-F3ED-C7CB-D04B79E42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06B96-1840-788A-123E-61F29D0DB047}"/>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6 – Consequences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We’re seeing incidents that could have been avoided with better training and better support.</a:t>
            </a:r>
          </a:p>
          <a:p>
            <a:r>
              <a:rPr lang="en-GB" sz="1200" kern="1200" dirty="0">
                <a:solidFill>
                  <a:schemeClr val="tx1"/>
                </a:solidFill>
                <a:effectLst/>
                <a:latin typeface="+mn-lt"/>
                <a:ea typeface="+mn-ea"/>
                <a:cs typeface="+mn-cs"/>
              </a:rPr>
              <a:t>Insurers are reacting with stricter policies and higher premiums. </a:t>
            </a:r>
          </a:p>
          <a:p>
            <a:r>
              <a:rPr lang="en-GB" sz="1200" kern="1200" dirty="0">
                <a:solidFill>
                  <a:schemeClr val="tx1"/>
                </a:solidFill>
                <a:effectLst/>
                <a:latin typeface="+mn-lt"/>
                <a:ea typeface="+mn-ea"/>
                <a:cs typeface="+mn-cs"/>
              </a:rPr>
              <a:t>Reputational damage impacts yachts being viewed as high risk. </a:t>
            </a:r>
          </a:p>
          <a:p>
            <a:r>
              <a:rPr lang="en-GB" sz="1200" kern="1200" dirty="0">
                <a:solidFill>
                  <a:schemeClr val="tx1"/>
                </a:solidFill>
                <a:effectLst/>
                <a:latin typeface="+mn-lt"/>
                <a:ea typeface="+mn-ea"/>
                <a:cs typeface="+mn-cs"/>
              </a:rPr>
              <a:t>And with qualified crew leaving the industry, shortages and turnover are only getting worse.</a:t>
            </a:r>
          </a:p>
          <a:p>
            <a:r>
              <a:rPr lang="en-GB" sz="1200" kern="1200" dirty="0">
                <a:solidFill>
                  <a:schemeClr val="tx1"/>
                </a:solidFill>
                <a:effectLst/>
                <a:latin typeface="+mn-lt"/>
                <a:ea typeface="+mn-ea"/>
                <a:cs typeface="+mn-cs"/>
              </a:rPr>
              <a:t>Crew tell us about unsafe practices: from missed drills, carrying out dangerous jobs without proper equipment, to vulnerabilities around their welfare and even situations where they feel unsafe onboard. </a:t>
            </a:r>
          </a:p>
          <a:p>
            <a:r>
              <a:rPr lang="en-GB" sz="1200" kern="1200" dirty="0">
                <a:solidFill>
                  <a:schemeClr val="tx1"/>
                </a:solidFill>
                <a:effectLst/>
                <a:latin typeface="+mn-lt"/>
                <a:ea typeface="+mn-ea"/>
                <a:cs typeface="+mn-cs"/>
              </a:rPr>
              <a:t>The human cost is exhaustion, anxiety, and risk. </a:t>
            </a:r>
          </a:p>
          <a:p>
            <a:r>
              <a:rPr lang="en-GB" sz="1200" kern="1200" dirty="0">
                <a:solidFill>
                  <a:schemeClr val="tx1"/>
                </a:solidFill>
                <a:effectLst/>
                <a:latin typeface="+mn-lt"/>
                <a:ea typeface="+mn-ea"/>
                <a:cs typeface="+mn-cs"/>
              </a:rPr>
              <a:t>The business cost is reputational damage, liability exposure, and rising insurance premiums.</a:t>
            </a:r>
          </a:p>
          <a:p>
            <a:r>
              <a:rPr lang="en-GB" sz="1200" b="1" kern="1200" dirty="0">
                <a:solidFill>
                  <a:schemeClr val="tx1"/>
                </a:solidFill>
                <a:effectLst/>
                <a:latin typeface="+mn-lt"/>
                <a:ea typeface="+mn-ea"/>
                <a:cs typeface="+mn-cs"/>
              </a:rPr>
              <a:t>This isn’t just a human issue — it’s a financial and operational one.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And the cost of failing to invest in crew — is a cost that compounds across the entire industry.</a:t>
            </a:r>
            <a:endParaRPr lang="en-GB" sz="1200" kern="1200" dirty="0">
              <a:solidFill>
                <a:schemeClr val="tx1"/>
              </a:solidFill>
              <a:effectLst/>
              <a:latin typeface="+mn-lt"/>
              <a:ea typeface="+mn-ea"/>
              <a:cs typeface="+mn-cs"/>
            </a:endParaRPr>
          </a:p>
          <a:p>
            <a:endParaRPr lang="en-GB" dirty="0">
              <a:solidFill>
                <a:srgbClr val="FF0066"/>
              </a:solidFill>
            </a:endParaRPr>
          </a:p>
        </p:txBody>
      </p:sp>
      <p:sp>
        <p:nvSpPr>
          <p:cNvPr id="4" name="Slide Number Placeholder 3">
            <a:extLst>
              <a:ext uri="{FF2B5EF4-FFF2-40B4-BE49-F238E27FC236}">
                <a16:creationId xmlns:a16="http://schemas.microsoft.com/office/drawing/2014/main" id="{1E52C126-1AD9-5F1B-6F36-F9AA01DBD5EB}"/>
              </a:ext>
            </a:extLst>
          </p:cNvPr>
          <p:cNvSpPr>
            <a:spLocks noGrp="1"/>
          </p:cNvSpPr>
          <p:nvPr>
            <p:ph type="sldNum" sz="quarter" idx="5"/>
          </p:nvPr>
        </p:nvSpPr>
        <p:spPr/>
        <p:txBody>
          <a:bodyPr/>
          <a:lstStyle/>
          <a:p>
            <a:fld id="{91AAF6C7-7AF8-4ABD-9E4A-0498E42741AC}" type="slidenum">
              <a:rPr lang="en-GB" smtClean="0"/>
              <a:t>6</a:t>
            </a:fld>
            <a:endParaRPr lang="en-GB" dirty="0"/>
          </a:p>
        </p:txBody>
      </p:sp>
    </p:spTree>
    <p:extLst>
      <p:ext uri="{BB962C8B-B14F-4D97-AF65-F5344CB8AC3E}">
        <p14:creationId xmlns:p14="http://schemas.microsoft.com/office/powerpoint/2010/main" val="392236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40460-A294-2E06-299E-B0C8AD108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D5ACF-9DE8-064F-8B00-CB99F5C7E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4E8EB-4F27-5A1D-69B3-0687DF11A7B2}"/>
              </a:ext>
            </a:extLst>
          </p:cNvPr>
          <p:cNvSpPr>
            <a:spLocks noGrp="1"/>
          </p:cNvSpPr>
          <p:nvPr>
            <p:ph type="body" idx="1"/>
          </p:nvPr>
        </p:nvSpPr>
        <p:spPr/>
        <p:txBody>
          <a:bodyPr/>
          <a:lstStyle/>
          <a:p>
            <a:r>
              <a:rPr lang="en-GB" b="1" dirty="0"/>
              <a:t>Slide 7 – Change is Happening</a:t>
            </a:r>
          </a:p>
          <a:p>
            <a:r>
              <a:rPr lang="en-GB" sz="1200" kern="1200" dirty="0">
                <a:solidFill>
                  <a:schemeClr val="tx1"/>
                </a:solidFill>
                <a:effectLst/>
                <a:latin typeface="+mn-lt"/>
                <a:ea typeface="+mn-ea"/>
                <a:cs typeface="+mn-cs"/>
              </a:rPr>
              <a:t>The good news is that change is already underway.</a:t>
            </a:r>
          </a:p>
          <a:p>
            <a:r>
              <a:rPr lang="en-GB" sz="1200" kern="1200" dirty="0">
                <a:solidFill>
                  <a:schemeClr val="tx1"/>
                </a:solidFill>
                <a:effectLst/>
                <a:latin typeface="+mn-lt"/>
                <a:ea typeface="+mn-ea"/>
                <a:cs typeface="+mn-cs"/>
              </a:rPr>
              <a:t>The Superyacht Alliance has united voices across the industry to push for a radical rethink of the yachting formula — one that reshapes industry standards, ethics and practices, aligning the purpose and sustainability of the industry by placing safety and luxury on the same level.</a:t>
            </a:r>
          </a:p>
          <a:p>
            <a:endParaRPr lang="en-GB" dirty="0">
              <a:solidFill>
                <a:srgbClr val="FF0066"/>
              </a:solidFill>
            </a:endParaRPr>
          </a:p>
        </p:txBody>
      </p:sp>
      <p:sp>
        <p:nvSpPr>
          <p:cNvPr id="4" name="Slide Number Placeholder 3">
            <a:extLst>
              <a:ext uri="{FF2B5EF4-FFF2-40B4-BE49-F238E27FC236}">
                <a16:creationId xmlns:a16="http://schemas.microsoft.com/office/drawing/2014/main" id="{1B901E31-E605-DA06-CFF2-45F64365C2BC}"/>
              </a:ext>
            </a:extLst>
          </p:cNvPr>
          <p:cNvSpPr>
            <a:spLocks noGrp="1"/>
          </p:cNvSpPr>
          <p:nvPr>
            <p:ph type="sldNum" sz="quarter" idx="5"/>
          </p:nvPr>
        </p:nvSpPr>
        <p:spPr/>
        <p:txBody>
          <a:bodyPr/>
          <a:lstStyle/>
          <a:p>
            <a:fld id="{91AAF6C7-7AF8-4ABD-9E4A-0498E42741AC}" type="slidenum">
              <a:rPr lang="en-GB" smtClean="0"/>
              <a:t>7</a:t>
            </a:fld>
            <a:endParaRPr lang="en-GB" dirty="0"/>
          </a:p>
        </p:txBody>
      </p:sp>
    </p:spTree>
    <p:extLst>
      <p:ext uri="{BB962C8B-B14F-4D97-AF65-F5344CB8AC3E}">
        <p14:creationId xmlns:p14="http://schemas.microsoft.com/office/powerpoint/2010/main" val="166265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9B76E-9B27-185A-7CD8-D8C9D057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3D880-8612-FC06-5F09-DC9526356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1E7CB-5D17-1E00-1991-49B39EFDC8E9}"/>
              </a:ext>
            </a:extLst>
          </p:cNvPr>
          <p:cNvSpPr>
            <a:spLocks noGrp="1"/>
          </p:cNvSpPr>
          <p:nvPr>
            <p:ph type="body" idx="1"/>
          </p:nvPr>
        </p:nvSpPr>
        <p:spPr/>
        <p:txBody>
          <a:bodyPr/>
          <a:lstStyle/>
          <a:p>
            <a:r>
              <a:rPr lang="en-GB" b="1" dirty="0"/>
              <a:t>Slide 8 – Change is Coming  ….</a:t>
            </a:r>
            <a:r>
              <a:rPr lang="en-GB" b="1" dirty="0" err="1"/>
              <a:t>cont</a:t>
            </a:r>
            <a:endParaRPr lang="en-GB" b="1" dirty="0"/>
          </a:p>
          <a:p>
            <a:r>
              <a:rPr lang="en-GB" sz="1200" kern="1200" dirty="0">
                <a:solidFill>
                  <a:schemeClr val="tx1"/>
                </a:solidFill>
                <a:effectLst/>
                <a:latin typeface="+mn-lt"/>
                <a:ea typeface="+mn-ea"/>
                <a:cs typeface="+mn-cs"/>
              </a:rPr>
              <a:t>Through the growing number of Targeted Alliance Think Tanks, run by committees, and with an open membership for anyone to be part of, we have 100s of industry specialists involved - from established organisations to passionate individuals – who are volunteering to tackle the various issues and concerns through Think Tank work group.</a:t>
            </a:r>
          </a:p>
          <a:p>
            <a:r>
              <a:rPr lang="en-GB" sz="1200" kern="1200" dirty="0">
                <a:solidFill>
                  <a:schemeClr val="tx1"/>
                </a:solidFill>
                <a:effectLst/>
                <a:latin typeface="+mn-lt"/>
                <a:ea typeface="+mn-ea"/>
                <a:cs typeface="+mn-cs"/>
              </a:rPr>
              <a:t>We have put a Professional Register in place, at this time we have the YORs listed, but this will in time grow to recognise professionals from all industry sectors.</a:t>
            </a:r>
          </a:p>
          <a:p>
            <a:r>
              <a:rPr lang="en-GB" sz="1200" kern="1200" dirty="0">
                <a:solidFill>
                  <a:schemeClr val="tx1"/>
                </a:solidFill>
                <a:effectLst/>
                <a:latin typeface="+mn-lt"/>
                <a:ea typeface="+mn-ea"/>
                <a:cs typeface="+mn-cs"/>
              </a:rPr>
              <a:t>Through some recent funding, we are building a Superyacht Qualifications Framework, recognising all professions across the industry, and where career pathways can be formally established, with education at the centre – this will lead to a more professional and sustainable future, for both the onboard and shore-based sectors.</a:t>
            </a:r>
          </a:p>
          <a:p>
            <a:r>
              <a:rPr lang="en-GB" sz="1200" kern="1200" dirty="0">
                <a:solidFill>
                  <a:schemeClr val="tx1"/>
                </a:solidFill>
                <a:effectLst/>
                <a:latin typeface="+mn-lt"/>
                <a:ea typeface="+mn-ea"/>
                <a:cs typeface="+mn-cs"/>
              </a:rPr>
              <a:t>This momentum is real — and will continue to accelerate.</a:t>
            </a:r>
          </a:p>
          <a:p>
            <a:endParaRPr lang="en-GB" b="1" dirty="0"/>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Raising the Bar - </a:t>
            </a:r>
            <a:r>
              <a:rPr lang="en-GB" sz="1200" i="1" spc="-8" dirty="0">
                <a:latin typeface="Poppins" panose="00000500000000000000" pitchFamily="2" charset="0"/>
                <a:cs typeface="Poppins" panose="00000500000000000000" pitchFamily="2" charset="0"/>
              </a:rPr>
              <a:t>Engaging, </a:t>
            </a:r>
            <a:r>
              <a:rPr lang="en-GB" sz="1200" i="1" dirty="0">
                <a:latin typeface="Poppins" panose="00000500000000000000" pitchFamily="2" charset="0"/>
                <a:cs typeface="Poppins" panose="00000500000000000000" pitchFamily="2" charset="0"/>
              </a:rPr>
              <a:t>Inspiring</a:t>
            </a:r>
            <a:r>
              <a:rPr lang="en-GB" sz="1200" i="1" spc="-34" dirty="0">
                <a:latin typeface="Poppins" panose="00000500000000000000" pitchFamily="2" charset="0"/>
                <a:cs typeface="Poppins" panose="00000500000000000000" pitchFamily="2" charset="0"/>
              </a:rPr>
              <a:t> </a:t>
            </a:r>
            <a:r>
              <a:rPr lang="en-GB" sz="1200" i="1" spc="-38" dirty="0">
                <a:latin typeface="Poppins" panose="00000500000000000000" pitchFamily="2" charset="0"/>
                <a:cs typeface="Poppins" panose="00000500000000000000" pitchFamily="2" charset="0"/>
              </a:rPr>
              <a:t>&amp;</a:t>
            </a:r>
            <a:r>
              <a:rPr lang="en-GB" sz="1200" i="1" spc="-8" dirty="0">
                <a:latin typeface="Poppins" panose="00000500000000000000" pitchFamily="2" charset="0"/>
                <a:cs typeface="Poppins" panose="00000500000000000000" pitchFamily="2" charset="0"/>
              </a:rPr>
              <a:t> Retaining Superyacht Talent</a:t>
            </a:r>
            <a:endParaRPr lang="en-GB" sz="1200" b="1" i="1" spc="-8" dirty="0">
              <a:latin typeface="Poppins" panose="00000500000000000000" pitchFamily="2" charset="0"/>
              <a:cs typeface="Poppins" panose="00000500000000000000" pitchFamily="2" charset="0"/>
            </a:endParaRPr>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Changing Tack on Crew Welfare - </a:t>
            </a:r>
            <a:r>
              <a:rPr lang="en-GB" sz="1200" i="1" dirty="0">
                <a:latin typeface="Poppins" panose="00000500000000000000" pitchFamily="2" charset="0"/>
                <a:cs typeface="Poppins" panose="00000500000000000000" pitchFamily="2" charset="0"/>
              </a:rPr>
              <a:t>Health, Safety, &amp; Wellbeing of Yacht Crew</a:t>
            </a:r>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Onboard Safety Operations  </a:t>
            </a:r>
            <a:r>
              <a:rPr lang="en-GB" sz="1200" b="1" spc="-8" dirty="0">
                <a:latin typeface="Poppins" panose="00000500000000000000" pitchFamily="2" charset="0"/>
                <a:cs typeface="Poppins" panose="00000500000000000000" pitchFamily="2" charset="0"/>
              </a:rPr>
              <a:t>- </a:t>
            </a:r>
            <a:r>
              <a:rPr lang="en-GB" sz="1200" i="1" dirty="0">
                <a:latin typeface="Poppins" panose="00000500000000000000" pitchFamily="2" charset="0"/>
                <a:cs typeface="Poppins" panose="00000500000000000000" pitchFamily="2" charset="0"/>
              </a:rPr>
              <a:t>Operational Safety Standards for Safer, Sustainable Working Environments</a:t>
            </a:r>
            <a:endParaRPr lang="en-GB" sz="1200" spc="-8" dirty="0">
              <a:latin typeface="Poppins" panose="00000500000000000000" pitchFamily="2" charset="0"/>
              <a:cs typeface="Poppins" panose="00000500000000000000" pitchFamily="2" charset="0"/>
            </a:endParaRPr>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Crew Workplace Culture -</a:t>
            </a:r>
            <a:r>
              <a:rPr lang="en-GB" sz="1200" b="1" spc="-8" dirty="0">
                <a:latin typeface="Poppins" panose="00000500000000000000" pitchFamily="2" charset="0"/>
                <a:cs typeface="Poppins" panose="00000500000000000000" pitchFamily="2" charset="0"/>
              </a:rPr>
              <a:t> </a:t>
            </a:r>
            <a:r>
              <a:rPr lang="en-GB" sz="1200" i="1" spc="-8" dirty="0">
                <a:latin typeface="Poppins" panose="00000500000000000000" pitchFamily="2" charset="0"/>
                <a:cs typeface="Poppins" panose="00000500000000000000" pitchFamily="2" charset="0"/>
              </a:rPr>
              <a:t>Advancing Workplace P</a:t>
            </a:r>
            <a:r>
              <a:rPr lang="en-GB" sz="1200" i="1" dirty="0">
                <a:latin typeface="Poppins" panose="00000500000000000000" pitchFamily="2" charset="0"/>
                <a:cs typeface="Poppins" panose="00000500000000000000" pitchFamily="2" charset="0"/>
              </a:rPr>
              <a:t>rotection, Cultural &amp; Ethical Standards</a:t>
            </a:r>
          </a:p>
          <a:p>
            <a:pPr marL="294322" marR="3810" indent="-285750">
              <a:spcBef>
                <a:spcPts val="600"/>
              </a:spcBef>
              <a:spcAft>
                <a:spcPts val="800"/>
              </a:spcAft>
              <a:buFont typeface="Arial" panose="020B0604020202020204" pitchFamily="34" charset="0"/>
              <a:buChar char="•"/>
            </a:pPr>
            <a:r>
              <a:rPr lang="en-GB" dirty="0">
                <a:latin typeface="Arial" panose="020B0604020202020204" pitchFamily="34" charset="0"/>
                <a:cs typeface="Arial" panose="020B0604020202020204" pitchFamily="34" charset="0"/>
              </a:rPr>
              <a:t>Professional Registers</a:t>
            </a:r>
          </a:p>
          <a:p>
            <a:pPr marL="294322" marR="3810" indent="-285750">
              <a:spcBef>
                <a:spcPts val="600"/>
              </a:spcBef>
              <a:spcAft>
                <a:spcPts val="800"/>
              </a:spcAft>
              <a:buFont typeface="Arial" panose="020B0604020202020204" pitchFamily="34" charset="0"/>
              <a:buChar char="•"/>
            </a:pPr>
            <a:r>
              <a:rPr lang="en-GB" dirty="0">
                <a:latin typeface="Arial" panose="020B0604020202020204" pitchFamily="34" charset="0"/>
                <a:cs typeface="Arial" panose="020B0604020202020204" pitchFamily="34" charset="0"/>
              </a:rPr>
              <a:t>Superyacht Qualifications Framework</a:t>
            </a:r>
          </a:p>
          <a:p>
            <a:pPr marL="294322" marR="3810" indent="-285750">
              <a:spcBef>
                <a:spcPts val="600"/>
              </a:spcBef>
              <a:spcAft>
                <a:spcPts val="800"/>
              </a:spcAft>
              <a:buFont typeface="Arial" panose="020B0604020202020204" pitchFamily="34" charset="0"/>
              <a:buChar char="•"/>
            </a:pPr>
            <a:endParaRPr lang="en-GB" dirty="0">
              <a:solidFill>
                <a:srgbClr val="FF0066"/>
              </a:solidFill>
            </a:endParaRPr>
          </a:p>
        </p:txBody>
      </p:sp>
      <p:sp>
        <p:nvSpPr>
          <p:cNvPr id="4" name="Slide Number Placeholder 3">
            <a:extLst>
              <a:ext uri="{FF2B5EF4-FFF2-40B4-BE49-F238E27FC236}">
                <a16:creationId xmlns:a16="http://schemas.microsoft.com/office/drawing/2014/main" id="{00CC47A5-7C33-5EA0-5B2E-B6BB4C3463AA}"/>
              </a:ext>
            </a:extLst>
          </p:cNvPr>
          <p:cNvSpPr>
            <a:spLocks noGrp="1"/>
          </p:cNvSpPr>
          <p:nvPr>
            <p:ph type="sldNum" sz="quarter" idx="5"/>
          </p:nvPr>
        </p:nvSpPr>
        <p:spPr/>
        <p:txBody>
          <a:bodyPr/>
          <a:lstStyle/>
          <a:p>
            <a:fld id="{91AAF6C7-7AF8-4ABD-9E4A-0498E42741AC}" type="slidenum">
              <a:rPr lang="en-GB" smtClean="0"/>
              <a:t>8</a:t>
            </a:fld>
            <a:endParaRPr lang="en-GB" dirty="0"/>
          </a:p>
        </p:txBody>
      </p:sp>
    </p:spTree>
    <p:extLst>
      <p:ext uri="{BB962C8B-B14F-4D97-AF65-F5344CB8AC3E}">
        <p14:creationId xmlns:p14="http://schemas.microsoft.com/office/powerpoint/2010/main" val="33619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4C1E-EB45-0DB1-E913-A6302A995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D72A3-CBE6-661C-AE48-C10DAEA03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A690E-ADC1-9B31-46D2-26CA4F6BD0FD}"/>
              </a:ext>
            </a:extLst>
          </p:cNvPr>
          <p:cNvSpPr>
            <a:spLocks noGrp="1"/>
          </p:cNvSpPr>
          <p:nvPr>
            <p:ph type="body" idx="1"/>
          </p:nvPr>
        </p:nvSpPr>
        <p:spPr/>
        <p:txBody>
          <a:bodyPr/>
          <a:lstStyle/>
          <a:p>
            <a:r>
              <a:rPr lang="en-GB" b="1" dirty="0"/>
              <a:t>Slide 9 – The IAMI GUEST Solution</a:t>
            </a:r>
          </a:p>
          <a:p>
            <a:r>
              <a:rPr lang="en-GB" sz="1200" kern="1200" dirty="0">
                <a:solidFill>
                  <a:schemeClr val="tx1"/>
                </a:solidFill>
                <a:effectLst/>
                <a:latin typeface="+mn-lt"/>
                <a:ea typeface="+mn-ea"/>
                <a:cs typeface="+mn-cs"/>
              </a:rPr>
              <a:t>This is where IAMI GUEST </a:t>
            </a:r>
            <a:r>
              <a:rPr lang="en-GB" sz="1200" b="1" kern="1200" dirty="0">
                <a:solidFill>
                  <a:schemeClr val="tx1"/>
                </a:solidFill>
                <a:effectLst/>
                <a:latin typeface="+mn-lt"/>
                <a:ea typeface="+mn-ea"/>
                <a:cs typeface="+mn-cs"/>
              </a:rPr>
              <a:t>Accredited</a:t>
            </a:r>
            <a:r>
              <a:rPr lang="en-GB" sz="1200" kern="1200" dirty="0">
                <a:solidFill>
                  <a:schemeClr val="tx1"/>
                </a:solidFill>
                <a:effectLst/>
                <a:latin typeface="+mn-lt"/>
                <a:ea typeface="+mn-ea"/>
                <a:cs typeface="+mn-cs"/>
              </a:rPr>
              <a:t> training comes in.</a:t>
            </a:r>
          </a:p>
          <a:p>
            <a:r>
              <a:rPr lang="en-GB" sz="1200" kern="1200" dirty="0">
                <a:solidFill>
                  <a:schemeClr val="tx1"/>
                </a:solidFill>
                <a:effectLst/>
                <a:latin typeface="+mn-lt"/>
                <a:ea typeface="+mn-ea"/>
                <a:cs typeface="+mn-cs"/>
              </a:rPr>
              <a:t>It already fills the gap between minimum mandatory training and the real-world skills required onboard.</a:t>
            </a:r>
          </a:p>
          <a:p>
            <a:r>
              <a:rPr lang="en-GB" sz="1200" kern="1200" dirty="0">
                <a:solidFill>
                  <a:schemeClr val="tx1"/>
                </a:solidFill>
                <a:effectLst/>
                <a:latin typeface="+mn-lt"/>
                <a:ea typeface="+mn-ea"/>
                <a:cs typeface="+mn-cs"/>
              </a:rPr>
              <a:t>From entry level essentials such as preparing next generations of crew about life onboard, the regulations, their wellbeing and rights.</a:t>
            </a:r>
          </a:p>
          <a:p>
            <a:r>
              <a:rPr lang="en-GB" sz="1200" kern="1200" dirty="0">
                <a:solidFill>
                  <a:schemeClr val="tx1"/>
                </a:solidFill>
                <a:effectLst/>
                <a:latin typeface="+mn-lt"/>
                <a:ea typeface="+mn-ea"/>
                <a:cs typeface="+mn-cs"/>
              </a:rPr>
              <a:t>We deliver training in technical Service excellence aligned with safety practices, etiquette and cultural differences.</a:t>
            </a:r>
          </a:p>
          <a:p>
            <a:r>
              <a:rPr lang="en-GB" sz="1200" kern="1200" dirty="0">
                <a:solidFill>
                  <a:schemeClr val="tx1"/>
                </a:solidFill>
                <a:effectLst/>
                <a:latin typeface="+mn-lt"/>
                <a:ea typeface="+mn-ea"/>
                <a:cs typeface="+mn-cs"/>
              </a:rPr>
              <a:t>Leadership – for all mid-level, HoD &amp; officer roles, team management, leadership and communication skills don’t just happen when you get another strip.</a:t>
            </a:r>
          </a:p>
          <a:p>
            <a:r>
              <a:rPr lang="en-GB" sz="1200" kern="1200" dirty="0">
                <a:solidFill>
                  <a:schemeClr val="tx1"/>
                </a:solidFill>
                <a:effectLst/>
                <a:latin typeface="+mn-lt"/>
                <a:ea typeface="+mn-ea"/>
                <a:cs typeface="+mn-cs"/>
              </a:rPr>
              <a:t>HR and Crew wellbeing, and Purser Programs for Chief Officers, Captains, Pursers and anyone responsible for the onboard administrations and onboard crew management.</a:t>
            </a:r>
          </a:p>
          <a:p>
            <a:r>
              <a:rPr lang="en-GB" sz="1200" kern="1200" dirty="0">
                <a:solidFill>
                  <a:schemeClr val="tx1"/>
                </a:solidFill>
                <a:effectLst/>
                <a:latin typeface="+mn-lt"/>
                <a:ea typeface="+mn-ea"/>
                <a:cs typeface="+mn-cs"/>
              </a:rPr>
              <a:t>Yacht Financial management, AV/IT .. Right through to land-based pathways for Owner Representatives…. the list is extensive, and course development is ongoing….</a:t>
            </a:r>
          </a:p>
          <a:p>
            <a:r>
              <a:rPr lang="en-GB" sz="1200" kern="1200" dirty="0">
                <a:solidFill>
                  <a:schemeClr val="tx1"/>
                </a:solidFill>
                <a:effectLst/>
                <a:latin typeface="+mn-lt"/>
                <a:ea typeface="+mn-ea"/>
                <a:cs typeface="+mn-cs"/>
              </a:rPr>
              <a:t>It’s not about ticking boxes — it’s about equipping the most important element of our industry – the people - to thrive.</a:t>
            </a:r>
          </a:p>
          <a:p>
            <a:endParaRPr lang="en-GB" dirty="0">
              <a:solidFill>
                <a:srgbClr val="FF0066"/>
              </a:solidFill>
            </a:endParaRPr>
          </a:p>
        </p:txBody>
      </p:sp>
      <p:sp>
        <p:nvSpPr>
          <p:cNvPr id="4" name="Slide Number Placeholder 3">
            <a:extLst>
              <a:ext uri="{FF2B5EF4-FFF2-40B4-BE49-F238E27FC236}">
                <a16:creationId xmlns:a16="http://schemas.microsoft.com/office/drawing/2014/main" id="{CC84947D-C8D3-2FDB-DF37-41ACA66552B7}"/>
              </a:ext>
            </a:extLst>
          </p:cNvPr>
          <p:cNvSpPr>
            <a:spLocks noGrp="1"/>
          </p:cNvSpPr>
          <p:nvPr>
            <p:ph type="sldNum" sz="quarter" idx="5"/>
          </p:nvPr>
        </p:nvSpPr>
        <p:spPr/>
        <p:txBody>
          <a:bodyPr/>
          <a:lstStyle/>
          <a:p>
            <a:fld id="{91AAF6C7-7AF8-4ABD-9E4A-0498E42741AC}" type="slidenum">
              <a:rPr lang="en-GB" smtClean="0"/>
              <a:t>9</a:t>
            </a:fld>
            <a:endParaRPr lang="en-GB" dirty="0"/>
          </a:p>
        </p:txBody>
      </p:sp>
    </p:spTree>
    <p:extLst>
      <p:ext uri="{BB962C8B-B14F-4D97-AF65-F5344CB8AC3E}">
        <p14:creationId xmlns:p14="http://schemas.microsoft.com/office/powerpoint/2010/main" val="402383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F31A-ACD0-F5A7-CFF7-E32842534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00701E-9FAD-4DD7-5477-3F40043994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98418D-117E-C573-04FA-F0643568E8D5}"/>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5" name="Footer Placeholder 4">
            <a:extLst>
              <a:ext uri="{FF2B5EF4-FFF2-40B4-BE49-F238E27FC236}">
                <a16:creationId xmlns:a16="http://schemas.microsoft.com/office/drawing/2014/main" id="{A2711B75-0851-DFC9-97E6-C0CB80536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6838E-ECD8-6D67-2EDF-DDE4E733C95B}"/>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79323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3E37-6896-9AD2-90CC-CC24D4C39E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7890FB-8576-5D09-760E-1F1BC03F7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B30A-640D-C9A8-037D-4548A0E1A605}"/>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5" name="Footer Placeholder 4">
            <a:extLst>
              <a:ext uri="{FF2B5EF4-FFF2-40B4-BE49-F238E27FC236}">
                <a16:creationId xmlns:a16="http://schemas.microsoft.com/office/drawing/2014/main" id="{2E6C7296-1602-5BCF-0B5D-CF04675E0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9F440-E327-1F91-0548-3BBF6718DB3A}"/>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234818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BDE87-A66D-4EC0-2FDD-A5B6B6A191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9A2DF7-221D-B69C-553D-B0C5A37A1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225F2-61FF-6DE1-A14A-D0DB103085AC}"/>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5" name="Footer Placeholder 4">
            <a:extLst>
              <a:ext uri="{FF2B5EF4-FFF2-40B4-BE49-F238E27FC236}">
                <a16:creationId xmlns:a16="http://schemas.microsoft.com/office/drawing/2014/main" id="{3D3AAB08-5240-B529-F04B-D28DE39EF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4CD7D-53D8-D857-60E1-16B31AF9AD26}"/>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3059622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636F-DEFD-48BF-1F1D-9D508B5B8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C8D94-5CC6-9E51-A448-3796303C52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5620C-4F8E-EA4D-0B01-C6BC15089440}"/>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5" name="Footer Placeholder 4">
            <a:extLst>
              <a:ext uri="{FF2B5EF4-FFF2-40B4-BE49-F238E27FC236}">
                <a16:creationId xmlns:a16="http://schemas.microsoft.com/office/drawing/2014/main" id="{7B625F1F-9C18-2D7D-CE95-62C1CEEED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9D726-5DF1-9732-4317-3B1C5CD9CF10}"/>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119693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058A-DF69-D30B-427E-1A921DB80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EA4645-E311-858B-8DBC-AF671396BD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2AAEB-26EB-AB4D-9B29-F82B9D4D37F3}"/>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5" name="Footer Placeholder 4">
            <a:extLst>
              <a:ext uri="{FF2B5EF4-FFF2-40B4-BE49-F238E27FC236}">
                <a16:creationId xmlns:a16="http://schemas.microsoft.com/office/drawing/2014/main" id="{DCBB5E7F-0340-778C-29C7-DDF45C03B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8233C-E056-87F9-6B98-32F39284A6D6}"/>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218863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534D-0E4C-2E55-4621-A9FCDBFD6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766A2-6357-A1B4-190F-6B22A3F51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9CD542-75F3-5D71-FEA2-494B0FDF73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3CE8C7-5126-1277-3CB4-79F55E588994}"/>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6" name="Footer Placeholder 5">
            <a:extLst>
              <a:ext uri="{FF2B5EF4-FFF2-40B4-BE49-F238E27FC236}">
                <a16:creationId xmlns:a16="http://schemas.microsoft.com/office/drawing/2014/main" id="{B42CCCF1-06D2-55E7-1EC4-13A99A9B8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519B-5E75-74F1-DE8B-EE5F6244E78E}"/>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278847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3531-4DFA-6F02-2885-21DCCBC95F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8B475-E50B-79A5-7C1C-C6B0A722F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E73FB3-DBF3-17C2-F50A-5928F0AD0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1172EC-E627-7C8C-6DF7-744F25E9E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4DB945-62B7-DBB8-236F-DAC4C3F6F2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BA5621-4985-AC8A-40D2-60DDC88CED0E}"/>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8" name="Footer Placeholder 7">
            <a:extLst>
              <a:ext uri="{FF2B5EF4-FFF2-40B4-BE49-F238E27FC236}">
                <a16:creationId xmlns:a16="http://schemas.microsoft.com/office/drawing/2014/main" id="{B154D948-308A-AC85-AA01-07629D4CA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BCBA25-6BEC-0B0A-76B3-DBB7B4BA07E5}"/>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143482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9CB9-E6D4-EF79-C303-9EC18ECACB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6C721-563D-4625-C662-2C6ED249E3A7}"/>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4" name="Footer Placeholder 3">
            <a:extLst>
              <a:ext uri="{FF2B5EF4-FFF2-40B4-BE49-F238E27FC236}">
                <a16:creationId xmlns:a16="http://schemas.microsoft.com/office/drawing/2014/main" id="{A9C4458D-DCBF-0841-0D40-CD0F67142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63192-9210-0E85-CDD6-43B70472C736}"/>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16582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88685-0E02-84E8-AA91-0CA97A799A48}"/>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3" name="Footer Placeholder 2">
            <a:extLst>
              <a:ext uri="{FF2B5EF4-FFF2-40B4-BE49-F238E27FC236}">
                <a16:creationId xmlns:a16="http://schemas.microsoft.com/office/drawing/2014/main" id="{26F085B5-C91C-BF11-0D7A-5FFFA539E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BB435-447D-9221-3CE8-777DE369B246}"/>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280135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6179-625C-E62F-382F-F0F3E636D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DF6E7D-9632-2593-59DF-3948372CB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D134B8-1FAA-3EF6-EE9B-8267B2E4B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C5E97-5AD0-20E4-84E8-063941EE8AC1}"/>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6" name="Footer Placeholder 5">
            <a:extLst>
              <a:ext uri="{FF2B5EF4-FFF2-40B4-BE49-F238E27FC236}">
                <a16:creationId xmlns:a16="http://schemas.microsoft.com/office/drawing/2014/main" id="{3A0225DD-0CEE-BC7D-71FB-69DF33C0D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7B625-034F-AE01-16C2-831946A5A37E}"/>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319619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4251-D5A5-BC78-04E1-7AB009657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488D7-26C4-3C5F-020F-4584D3136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945297-604F-FE75-70C6-C1EEDC748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195A8-A380-E1BD-475E-AE217DB52D01}"/>
              </a:ext>
            </a:extLst>
          </p:cNvPr>
          <p:cNvSpPr>
            <a:spLocks noGrp="1"/>
          </p:cNvSpPr>
          <p:nvPr>
            <p:ph type="dt" sz="half" idx="10"/>
          </p:nvPr>
        </p:nvSpPr>
        <p:spPr/>
        <p:txBody>
          <a:bodyPr/>
          <a:lstStyle/>
          <a:p>
            <a:fld id="{9D0F03A0-2D49-4D31-9080-CFA3CF38259A}" type="datetimeFigureOut">
              <a:rPr lang="en-US" smtClean="0"/>
              <a:t>10/6/25</a:t>
            </a:fld>
            <a:endParaRPr lang="en-US"/>
          </a:p>
        </p:txBody>
      </p:sp>
      <p:sp>
        <p:nvSpPr>
          <p:cNvPr id="6" name="Footer Placeholder 5">
            <a:extLst>
              <a:ext uri="{FF2B5EF4-FFF2-40B4-BE49-F238E27FC236}">
                <a16:creationId xmlns:a16="http://schemas.microsoft.com/office/drawing/2014/main" id="{4F8384F7-5C2B-3E8C-D055-C95D0776E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FADAE-0100-5508-0E1B-9FDCF98ED728}"/>
              </a:ext>
            </a:extLst>
          </p:cNvPr>
          <p:cNvSpPr>
            <a:spLocks noGrp="1"/>
          </p:cNvSpPr>
          <p:nvPr>
            <p:ph type="sldNum" sz="quarter" idx="12"/>
          </p:nvPr>
        </p:nvSpPr>
        <p:spPr/>
        <p:txBody>
          <a:bodyPr/>
          <a:lstStyle/>
          <a:p>
            <a:fld id="{88BE1B0E-008A-41F6-A2BA-A31229D65A27}" type="slidenum">
              <a:rPr lang="en-US" smtClean="0"/>
              <a:t>‹#›</a:t>
            </a:fld>
            <a:endParaRPr lang="en-US"/>
          </a:p>
        </p:txBody>
      </p:sp>
    </p:spTree>
    <p:extLst>
      <p:ext uri="{BB962C8B-B14F-4D97-AF65-F5344CB8AC3E}">
        <p14:creationId xmlns:p14="http://schemas.microsoft.com/office/powerpoint/2010/main" val="203023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87B73-E44D-24DA-6E52-B2B208E1D3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B1F55-01A5-5067-E9E4-620599D9C3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C0D92-4117-8C52-C664-810793968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F03A0-2D49-4D31-9080-CFA3CF38259A}" type="datetimeFigureOut">
              <a:rPr lang="en-US" smtClean="0"/>
              <a:t>10/6/25</a:t>
            </a:fld>
            <a:endParaRPr lang="en-US"/>
          </a:p>
        </p:txBody>
      </p:sp>
      <p:sp>
        <p:nvSpPr>
          <p:cNvPr id="5" name="Footer Placeholder 4">
            <a:extLst>
              <a:ext uri="{FF2B5EF4-FFF2-40B4-BE49-F238E27FC236}">
                <a16:creationId xmlns:a16="http://schemas.microsoft.com/office/drawing/2014/main" id="{FEDE7CF9-4C7D-3634-927D-E3E6DCBC4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D40818-792E-181A-FF98-3BDCC78DB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E1B0E-008A-41F6-A2BA-A31229D65A27}" type="slidenum">
              <a:rPr lang="en-US" smtClean="0"/>
              <a:t>‹#›</a:t>
            </a:fld>
            <a:endParaRPr lang="en-US"/>
          </a:p>
        </p:txBody>
      </p:sp>
    </p:spTree>
    <p:extLst>
      <p:ext uri="{BB962C8B-B14F-4D97-AF65-F5344CB8AC3E}">
        <p14:creationId xmlns:p14="http://schemas.microsoft.com/office/powerpoint/2010/main" val="144755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2.jpeg"/><Relationship Id="rId10" Type="http://schemas.openxmlformats.org/officeDocument/2006/relationships/image" Target="../media/image1.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E2326-D09C-0042-8EEE-656F8658EE56}"/>
              </a:ext>
            </a:extLst>
          </p:cNvPr>
          <p:cNvPicPr>
            <a:picLocks noChangeAspect="1"/>
          </p:cNvPicPr>
          <p:nvPr/>
        </p:nvPicPr>
        <p:blipFill>
          <a:blip r:embed="rId3"/>
          <a:srcRect t="11172" b="4529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B969D04-F467-E04A-90B8-E2AEDEF315E3}"/>
              </a:ext>
            </a:extLst>
          </p:cNvPr>
          <p:cNvSpPr/>
          <p:nvPr/>
        </p:nvSpPr>
        <p:spPr>
          <a:xfrm>
            <a:off x="0" y="4815633"/>
            <a:ext cx="12192000" cy="20800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652D338B-8729-7245-87D6-D0DA3595B37B}"/>
              </a:ext>
            </a:extLst>
          </p:cNvPr>
          <p:cNvSpPr txBox="1"/>
          <p:nvPr/>
        </p:nvSpPr>
        <p:spPr>
          <a:xfrm>
            <a:off x="2022693" y="-491038"/>
            <a:ext cx="8146609" cy="4719241"/>
          </a:xfrm>
          <a:prstGeom prst="rect">
            <a:avLst/>
          </a:prstGeom>
          <a:noFill/>
        </p:spPr>
        <p:txBody>
          <a:bodyPr wrap="square" rtlCol="0">
            <a:spAutoFit/>
          </a:bodyPr>
          <a:lstStyle/>
          <a:p>
            <a:pPr algn="ctr"/>
            <a:endParaRPr lang="en-US" sz="4000" dirty="0">
              <a:solidFill>
                <a:schemeClr val="bg1"/>
              </a:solidFill>
              <a:latin typeface="Poppins" pitchFamily="2" charset="77"/>
              <a:cs typeface="Poppins" pitchFamily="2" charset="77"/>
            </a:endParaRPr>
          </a:p>
          <a:p>
            <a:pPr algn="ctr">
              <a:spcAft>
                <a:spcPts val="1000"/>
              </a:spcAft>
            </a:pPr>
            <a:r>
              <a:rPr lang="en-GB" sz="4800" dirty="0">
                <a:solidFill>
                  <a:schemeClr val="bg1"/>
                </a:solidFill>
                <a:latin typeface="Poppins" panose="00000500000000000000" pitchFamily="2" charset="0"/>
                <a:cs typeface="Poppins" panose="00000500000000000000" pitchFamily="2" charset="0"/>
              </a:rPr>
              <a:t>Education at the Core</a:t>
            </a:r>
          </a:p>
          <a:p>
            <a:pPr algn="ctr">
              <a:spcAft>
                <a:spcPts val="1000"/>
              </a:spcAft>
            </a:pPr>
            <a:r>
              <a:rPr lang="en-GB" sz="4800" dirty="0">
                <a:solidFill>
                  <a:schemeClr val="bg1"/>
                </a:solidFill>
                <a:latin typeface="Poppins" panose="00000500000000000000" pitchFamily="2" charset="0"/>
                <a:cs typeface="Poppins" panose="00000500000000000000" pitchFamily="2" charset="0"/>
              </a:rPr>
              <a:t> </a:t>
            </a:r>
            <a:r>
              <a:rPr lang="en-GB" sz="4400" i="1" dirty="0">
                <a:solidFill>
                  <a:schemeClr val="bg1"/>
                </a:solidFill>
                <a:latin typeface="Poppins" panose="00000500000000000000" pitchFamily="2" charset="0"/>
                <a:cs typeface="Poppins" panose="00000500000000000000" pitchFamily="2" charset="0"/>
              </a:rPr>
              <a:t>Building a Safer, Sustainable Future for Yachting</a:t>
            </a:r>
          </a:p>
          <a:p>
            <a:pPr algn="ctr"/>
            <a:endParaRPr lang="en-GB" sz="6000" dirty="0">
              <a:solidFill>
                <a:schemeClr val="bg1"/>
              </a:solidFill>
              <a:latin typeface="Poppins" pitchFamily="2" charset="77"/>
              <a:cs typeface="Poppins" pitchFamily="2" charset="77"/>
            </a:endParaRPr>
          </a:p>
          <a:p>
            <a:pPr algn="ctr"/>
            <a:r>
              <a:rPr lang="en-US" sz="4400" dirty="0">
                <a:solidFill>
                  <a:schemeClr val="bg1"/>
                </a:solidFill>
                <a:latin typeface="Poppins" pitchFamily="2" charset="77"/>
                <a:cs typeface="Poppins" pitchFamily="2" charset="77"/>
              </a:rPr>
              <a:t>www.guest-program.com</a:t>
            </a:r>
          </a:p>
        </p:txBody>
      </p:sp>
      <p:pic>
        <p:nvPicPr>
          <p:cNvPr id="8" name="Picture 7">
            <a:extLst>
              <a:ext uri="{FF2B5EF4-FFF2-40B4-BE49-F238E27FC236}">
                <a16:creationId xmlns:a16="http://schemas.microsoft.com/office/drawing/2014/main" id="{422339FE-2024-1D49-8B54-A7C6FC52A4EA}"/>
              </a:ext>
            </a:extLst>
          </p:cNvPr>
          <p:cNvPicPr>
            <a:picLocks noChangeAspect="1"/>
          </p:cNvPicPr>
          <p:nvPr/>
        </p:nvPicPr>
        <p:blipFill>
          <a:blip r:embed="rId4"/>
          <a:stretch>
            <a:fillRect/>
          </a:stretch>
        </p:blipFill>
        <p:spPr>
          <a:xfrm>
            <a:off x="1136210" y="4098991"/>
            <a:ext cx="4959788" cy="3509177"/>
          </a:xfrm>
          <a:prstGeom prst="rect">
            <a:avLst/>
          </a:prstGeom>
        </p:spPr>
      </p:pic>
      <p:pic>
        <p:nvPicPr>
          <p:cNvPr id="10" name="Picture 9">
            <a:extLst>
              <a:ext uri="{FF2B5EF4-FFF2-40B4-BE49-F238E27FC236}">
                <a16:creationId xmlns:a16="http://schemas.microsoft.com/office/drawing/2014/main" id="{F9155542-8701-0547-B8A2-B67C9EA188E1}"/>
              </a:ext>
            </a:extLst>
          </p:cNvPr>
          <p:cNvPicPr>
            <a:picLocks noChangeAspect="1"/>
          </p:cNvPicPr>
          <p:nvPr/>
        </p:nvPicPr>
        <p:blipFill>
          <a:blip r:embed="rId5"/>
          <a:stretch>
            <a:fillRect/>
          </a:stretch>
        </p:blipFill>
        <p:spPr>
          <a:xfrm>
            <a:off x="6526307" y="4777224"/>
            <a:ext cx="3923235" cy="2080072"/>
          </a:xfrm>
          <a:prstGeom prst="rect">
            <a:avLst/>
          </a:prstGeom>
        </p:spPr>
      </p:pic>
    </p:spTree>
    <p:extLst>
      <p:ext uri="{BB962C8B-B14F-4D97-AF65-F5344CB8AC3E}">
        <p14:creationId xmlns:p14="http://schemas.microsoft.com/office/powerpoint/2010/main" val="2201280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FE3CB-81A8-7508-8011-AB0E7103D7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F492BD-9578-BE41-A28F-3827CC9EA3E0}"/>
              </a:ext>
            </a:extLst>
          </p:cNvPr>
          <p:cNvPicPr>
            <a:picLocks noChangeAspect="1"/>
          </p:cNvPicPr>
          <p:nvPr/>
        </p:nvPicPr>
        <p:blipFill>
          <a:blip r:embed="rId3"/>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591D5634-626D-D95B-F846-1F63EB8CE751}"/>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FC7D3885-630C-7246-30DD-E5A93F467214}"/>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4" name="TextBox 3">
            <a:extLst>
              <a:ext uri="{FF2B5EF4-FFF2-40B4-BE49-F238E27FC236}">
                <a16:creationId xmlns:a16="http://schemas.microsoft.com/office/drawing/2014/main" id="{FF3BC02F-8671-11C2-2499-46F2A2197893}"/>
              </a:ext>
            </a:extLst>
          </p:cNvPr>
          <p:cNvSpPr txBox="1"/>
          <p:nvPr/>
        </p:nvSpPr>
        <p:spPr>
          <a:xfrm>
            <a:off x="-1" y="4854694"/>
            <a:ext cx="3294815" cy="1077218"/>
          </a:xfrm>
          <a:prstGeom prst="rect">
            <a:avLst/>
          </a:prstGeom>
          <a:noFill/>
        </p:spPr>
        <p:txBody>
          <a:bodyPr wrap="square">
            <a:spAutoFit/>
          </a:bodyPr>
          <a:lstStyle/>
          <a:p>
            <a:pPr algn="ctr"/>
            <a:r>
              <a:rPr lang="en-GB" sz="3200" dirty="0">
                <a:solidFill>
                  <a:schemeClr val="bg1"/>
                </a:solidFill>
              </a:rPr>
              <a:t>Success through Education</a:t>
            </a:r>
            <a:endParaRPr lang="en-GB" sz="3200" dirty="0">
              <a:solidFill>
                <a:schemeClr val="bg1"/>
              </a:solidFill>
              <a:latin typeface="Poppins" panose="00000500000000000000" pitchFamily="2" charset="0"/>
              <a:cs typeface="Poppins" panose="00000500000000000000" pitchFamily="2" charset="0"/>
            </a:endParaRPr>
          </a:p>
        </p:txBody>
      </p:sp>
      <p:sp>
        <p:nvSpPr>
          <p:cNvPr id="5" name="AutoShape 2" descr="chart, histogram">
            <a:extLst>
              <a:ext uri="{FF2B5EF4-FFF2-40B4-BE49-F238E27FC236}">
                <a16:creationId xmlns:a16="http://schemas.microsoft.com/office/drawing/2014/main" id="{5D49C852-0443-B923-371B-C6C0C2AFF9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231872BC-74C3-22A7-77E1-67B36446B5A7}"/>
              </a:ext>
            </a:extLst>
          </p:cNvPr>
          <p:cNvSpPr txBox="1"/>
          <p:nvPr/>
        </p:nvSpPr>
        <p:spPr>
          <a:xfrm>
            <a:off x="4955233" y="205504"/>
            <a:ext cx="5143028" cy="5355312"/>
          </a:xfrm>
          <a:prstGeom prst="rect">
            <a:avLst/>
          </a:prstGeom>
          <a:noFill/>
        </p:spPr>
        <p:txBody>
          <a:bodyPr wrap="square">
            <a:spAutoFit/>
          </a:bodyPr>
          <a:lstStyle/>
          <a:p>
            <a:r>
              <a:rPr lang="en-GB" b="1" dirty="0">
                <a:latin typeface="Poppins" panose="00000500000000000000" pitchFamily="2" charset="0"/>
                <a:cs typeface="Poppins" panose="00000500000000000000" pitchFamily="2" charset="0"/>
              </a:rPr>
              <a:t>Empowering individuals for Safer Operations</a:t>
            </a:r>
          </a:p>
          <a:p>
            <a:endParaRPr lang="en-GB" b="1"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Safer smoother operations, higher retention, better morale</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reduced risk, lower insurance premiums, stronger reputation</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enhanced guest experience — the true purpose of yachting</a:t>
            </a: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r>
              <a:rPr lang="en-GB" i="1" dirty="0">
                <a:latin typeface="Poppins" panose="00000500000000000000" pitchFamily="2" charset="0"/>
                <a:cs typeface="Poppins" panose="00000500000000000000" pitchFamily="2" charset="0"/>
              </a:rPr>
              <a:t>The cost of training is tiny compared to the cost of any incident.</a:t>
            </a:r>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4945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8931A-FC86-F87D-5C8D-C2A981CFC25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32281D-FCA1-0975-21D4-D178521C29D9}"/>
              </a:ext>
            </a:extLst>
          </p:cNvPr>
          <p:cNvPicPr>
            <a:picLocks noChangeAspect="1"/>
          </p:cNvPicPr>
          <p:nvPr/>
        </p:nvPicPr>
        <p:blipFill>
          <a:blip r:embed="rId3"/>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CCE2DC7E-32BC-B37F-12CD-653454024A3C}"/>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A419AD51-961D-ED36-4FD4-2D31C3D0CFA6}"/>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4" name="TextBox 3">
            <a:extLst>
              <a:ext uri="{FF2B5EF4-FFF2-40B4-BE49-F238E27FC236}">
                <a16:creationId xmlns:a16="http://schemas.microsoft.com/office/drawing/2014/main" id="{7DAF9C71-8ED2-38FD-0AE5-CEF5C17D4BD2}"/>
              </a:ext>
            </a:extLst>
          </p:cNvPr>
          <p:cNvSpPr txBox="1"/>
          <p:nvPr/>
        </p:nvSpPr>
        <p:spPr>
          <a:xfrm>
            <a:off x="-84679" y="4854694"/>
            <a:ext cx="3294814" cy="1077218"/>
          </a:xfrm>
          <a:prstGeom prst="rect">
            <a:avLst/>
          </a:prstGeom>
          <a:noFill/>
        </p:spPr>
        <p:txBody>
          <a:bodyPr wrap="square">
            <a:spAutoFit/>
          </a:bodyPr>
          <a:lstStyle/>
          <a:p>
            <a:pPr algn="ctr"/>
            <a:r>
              <a:rPr lang="en-GB" sz="3200" dirty="0">
                <a:solidFill>
                  <a:schemeClr val="bg1"/>
                </a:solidFill>
              </a:rPr>
              <a:t>Call to </a:t>
            </a:r>
          </a:p>
          <a:p>
            <a:pPr algn="ctr"/>
            <a:r>
              <a:rPr lang="en-GB" sz="3200" dirty="0">
                <a:solidFill>
                  <a:schemeClr val="bg1"/>
                </a:solidFill>
              </a:rPr>
              <a:t>Action</a:t>
            </a:r>
            <a:endParaRPr lang="en-GB" sz="3200" dirty="0">
              <a:solidFill>
                <a:schemeClr val="bg1"/>
              </a:solidFill>
              <a:latin typeface="Poppins" panose="00000500000000000000" pitchFamily="2" charset="0"/>
              <a:cs typeface="Poppins" panose="00000500000000000000" pitchFamily="2" charset="0"/>
            </a:endParaRPr>
          </a:p>
        </p:txBody>
      </p:sp>
      <p:sp>
        <p:nvSpPr>
          <p:cNvPr id="5" name="AutoShape 2" descr="chart, histogram">
            <a:extLst>
              <a:ext uri="{FF2B5EF4-FFF2-40B4-BE49-F238E27FC236}">
                <a16:creationId xmlns:a16="http://schemas.microsoft.com/office/drawing/2014/main" id="{CE91B2AF-54D5-45E4-CB8B-64AA672EB4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2">
            <a:extLst>
              <a:ext uri="{FF2B5EF4-FFF2-40B4-BE49-F238E27FC236}">
                <a16:creationId xmlns:a16="http://schemas.microsoft.com/office/drawing/2014/main" id="{BBBE17C2-AF19-95D1-3E2F-A2566CDB7BBD}"/>
              </a:ext>
            </a:extLst>
          </p:cNvPr>
          <p:cNvSpPr>
            <a:spLocks noChangeArrowheads="1"/>
          </p:cNvSpPr>
          <p:nvPr/>
        </p:nvSpPr>
        <p:spPr bwMode="auto">
          <a:xfrm>
            <a:off x="5383954" y="4210053"/>
            <a:ext cx="5284047" cy="185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FontTx/>
              <a:buChar char="•"/>
            </a:pPr>
            <a:endParaRPr lang="en-US" altLang="en-US" dirty="0">
              <a:latin typeface="Poppins" panose="00000500000000000000" pitchFamily="2" charset="0"/>
              <a:cs typeface="Poppins" panose="00000500000000000000" pitchFamily="2" charset="0"/>
            </a:endParaRPr>
          </a:p>
          <a:p>
            <a:pPr lvl="0" eaLnBrk="0" fontAlgn="base" hangingPunct="0">
              <a:spcBef>
                <a:spcPct val="0"/>
              </a:spcBef>
              <a:spcAft>
                <a:spcPct val="0"/>
              </a:spcAft>
            </a:pPr>
            <a:r>
              <a:rPr lang="en-US" altLang="en-US" dirty="0">
                <a:latin typeface="Poppins" panose="00000500000000000000" pitchFamily="2" charset="0"/>
                <a:cs typeface="Poppins" panose="00000500000000000000" pitchFamily="2" charset="0"/>
              </a:rPr>
              <a:t>Help build a future that is:</a:t>
            </a:r>
          </a:p>
          <a:p>
            <a:pPr lvl="4" eaLnBrk="0" fontAlgn="base" hangingPunct="0">
              <a:lnSpc>
                <a:spcPct val="150000"/>
              </a:lnSpc>
              <a:spcBef>
                <a:spcPct val="0"/>
              </a:spcBef>
              <a:spcAft>
                <a:spcPct val="0"/>
              </a:spcAft>
              <a:buFontTx/>
              <a:buChar char="•"/>
            </a:pPr>
            <a:r>
              <a:rPr lang="en-US" altLang="en-US" b="1" dirty="0">
                <a:latin typeface="Poppins" panose="00000500000000000000" pitchFamily="2" charset="0"/>
                <a:cs typeface="Poppins" panose="00000500000000000000" pitchFamily="2" charset="0"/>
              </a:rPr>
              <a:t>Safe</a:t>
            </a:r>
            <a:endParaRPr lang="en-US" altLang="en-US" dirty="0">
              <a:latin typeface="Poppins" panose="00000500000000000000" pitchFamily="2" charset="0"/>
              <a:cs typeface="Poppins" panose="00000500000000000000" pitchFamily="2" charset="0"/>
            </a:endParaRPr>
          </a:p>
          <a:p>
            <a:pPr lvl="4" eaLnBrk="0" fontAlgn="base" hangingPunct="0">
              <a:lnSpc>
                <a:spcPct val="150000"/>
              </a:lnSpc>
              <a:spcBef>
                <a:spcPct val="0"/>
              </a:spcBef>
              <a:spcAft>
                <a:spcPct val="0"/>
              </a:spcAft>
              <a:buFontTx/>
              <a:buChar char="•"/>
            </a:pPr>
            <a:r>
              <a:rPr lang="en-US" altLang="en-US" b="1" dirty="0">
                <a:latin typeface="Poppins" panose="00000500000000000000" pitchFamily="2" charset="0"/>
                <a:cs typeface="Poppins" panose="00000500000000000000" pitchFamily="2" charset="0"/>
              </a:rPr>
              <a:t>Sustainable</a:t>
            </a:r>
            <a:endParaRPr lang="en-US" altLang="en-US" dirty="0">
              <a:latin typeface="Poppins" panose="00000500000000000000" pitchFamily="2" charset="0"/>
              <a:cs typeface="Poppins" panose="00000500000000000000" pitchFamily="2" charset="0"/>
            </a:endParaRPr>
          </a:p>
          <a:p>
            <a:pPr lvl="4" eaLnBrk="0" fontAlgn="base" hangingPunct="0">
              <a:lnSpc>
                <a:spcPct val="150000"/>
              </a:lnSpc>
              <a:spcBef>
                <a:spcPct val="0"/>
              </a:spcBef>
              <a:spcAft>
                <a:spcPct val="0"/>
              </a:spcAft>
              <a:buFontTx/>
              <a:buChar char="•"/>
            </a:pPr>
            <a:r>
              <a:rPr lang="en-US" altLang="en-US" b="1" dirty="0">
                <a:latin typeface="Poppins" panose="00000500000000000000" pitchFamily="2" charset="0"/>
                <a:cs typeface="Poppins" panose="00000500000000000000" pitchFamily="2" charset="0"/>
              </a:rPr>
              <a:t>Successful</a:t>
            </a:r>
          </a:p>
        </p:txBody>
      </p:sp>
      <p:sp>
        <p:nvSpPr>
          <p:cNvPr id="9" name="Rectangle 2">
            <a:extLst>
              <a:ext uri="{FF2B5EF4-FFF2-40B4-BE49-F238E27FC236}">
                <a16:creationId xmlns:a16="http://schemas.microsoft.com/office/drawing/2014/main" id="{AA1B9A14-52E0-8735-4533-1A4EB8150303}"/>
              </a:ext>
            </a:extLst>
          </p:cNvPr>
          <p:cNvSpPr>
            <a:spLocks noChangeArrowheads="1"/>
          </p:cNvSpPr>
          <p:nvPr/>
        </p:nvSpPr>
        <p:spPr bwMode="auto">
          <a:xfrm>
            <a:off x="5054738" y="371047"/>
            <a:ext cx="527913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b="1" dirty="0">
                <a:latin typeface="Poppins" panose="00000500000000000000" pitchFamily="2" charset="0"/>
                <a:cs typeface="Poppins" panose="00000500000000000000" pitchFamily="2" charset="0"/>
              </a:rPr>
              <a:t> STEP UP &amp; BE PART of the CHANGE</a:t>
            </a:r>
          </a:p>
          <a:p>
            <a:pPr lvl="0" eaLnBrk="0" fontAlgn="base" hangingPunct="0">
              <a:spcBef>
                <a:spcPct val="0"/>
              </a:spcBef>
              <a:spcAft>
                <a:spcPct val="0"/>
              </a:spcAft>
            </a:pPr>
            <a:endParaRPr lang="en-US" altLang="en-US" b="1" dirty="0">
              <a:latin typeface="Poppins" panose="00000500000000000000" pitchFamily="2" charset="0"/>
              <a:cs typeface="Poppins" panose="00000500000000000000" pitchFamily="2" charset="0"/>
            </a:endParaRPr>
          </a:p>
          <a:p>
            <a:pPr lvl="0" eaLnBrk="0" fontAlgn="base" hangingPunct="0">
              <a:spcBef>
                <a:spcPct val="0"/>
              </a:spcBef>
              <a:spcAft>
                <a:spcPct val="0"/>
              </a:spcAft>
            </a:pPr>
            <a:r>
              <a:rPr lang="en-US" altLang="en-US" b="1" dirty="0">
                <a:latin typeface="Poppins" panose="00000500000000000000" pitchFamily="2" charset="0"/>
                <a:cs typeface="Poppins" panose="00000500000000000000" pitchFamily="2" charset="0"/>
              </a:rPr>
              <a:t>No longer acceptable to ignore the human element</a:t>
            </a:r>
          </a:p>
          <a:p>
            <a:pPr eaLnBrk="0" fontAlgn="base" hangingPunct="0">
              <a:spcBef>
                <a:spcPct val="0"/>
              </a:spcBef>
              <a:spcAft>
                <a:spcPct val="0"/>
              </a:spcAft>
            </a:pPr>
            <a:endParaRPr lang="en-US" altLang="en-US" dirty="0">
              <a:latin typeface="Poppins" panose="00000500000000000000" pitchFamily="2" charset="0"/>
              <a:cs typeface="Poppins" panose="00000500000000000000" pitchFamily="2" charset="0"/>
            </a:endParaRPr>
          </a:p>
          <a:p>
            <a:pPr marL="285750" indent="-285750" eaLnBrk="0" fontAlgn="base" hangingPunct="0">
              <a:spcBef>
                <a:spcPct val="0"/>
              </a:spcBef>
              <a:spcAft>
                <a:spcPct val="0"/>
              </a:spcAft>
              <a:buFont typeface="Arial" panose="020B0604020202020204" pitchFamily="34" charset="0"/>
              <a:buChar char="•"/>
            </a:pPr>
            <a:r>
              <a:rPr lang="en-GB" dirty="0">
                <a:latin typeface="Poppins" panose="00000500000000000000" pitchFamily="2" charset="0"/>
                <a:cs typeface="Poppins" panose="00000500000000000000" pitchFamily="2" charset="0"/>
              </a:rPr>
              <a:t>Make education the backbone of yachting.</a:t>
            </a:r>
            <a:r>
              <a:rPr lang="en-US" altLang="en-US" dirty="0">
                <a:latin typeface="Poppins" panose="00000500000000000000" pitchFamily="2" charset="0"/>
                <a:cs typeface="Poppins" panose="00000500000000000000" pitchFamily="2" charset="0"/>
              </a:rPr>
              <a:t> </a:t>
            </a:r>
          </a:p>
          <a:p>
            <a:pPr marL="285750" indent="-285750" eaLnBrk="0" fontAlgn="base" hangingPunct="0">
              <a:spcBef>
                <a:spcPct val="0"/>
              </a:spcBef>
              <a:spcAft>
                <a:spcPct val="0"/>
              </a:spcAft>
              <a:buFont typeface="Arial" panose="020B0604020202020204" pitchFamily="34" charset="0"/>
              <a:buChar char="•"/>
            </a:pPr>
            <a:endParaRPr lang="en-US" altLang="en-US" dirty="0">
              <a:latin typeface="Poppins" panose="00000500000000000000" pitchFamily="2" charset="0"/>
              <a:cs typeface="Poppins" panose="00000500000000000000" pitchFamily="2" charset="0"/>
            </a:endParaRPr>
          </a:p>
          <a:p>
            <a:pPr marL="285750" indent="-285750" eaLnBrk="0" fontAlgn="base" hangingPunct="0">
              <a:spcBef>
                <a:spcPct val="0"/>
              </a:spcBef>
              <a:spcAft>
                <a:spcPct val="0"/>
              </a:spcAft>
              <a:buFont typeface="Arial" panose="020B0604020202020204" pitchFamily="34" charset="0"/>
              <a:buChar char="•"/>
            </a:pPr>
            <a:r>
              <a:rPr lang="en-US" altLang="en-US" dirty="0">
                <a:latin typeface="Poppins" panose="00000500000000000000" pitchFamily="2" charset="0"/>
                <a:cs typeface="Poppins" panose="00000500000000000000" pitchFamily="2" charset="0"/>
              </a:rPr>
              <a:t>Join an Alliance Think Tank - have your say. </a:t>
            </a:r>
          </a:p>
          <a:p>
            <a:pPr marL="285750" indent="-285750" eaLnBrk="0" fontAlgn="base" hangingPunct="0">
              <a:spcBef>
                <a:spcPct val="0"/>
              </a:spcBef>
              <a:spcAft>
                <a:spcPct val="0"/>
              </a:spcAft>
              <a:buFont typeface="Arial" panose="020B0604020202020204" pitchFamily="34" charset="0"/>
              <a:buChar char="•"/>
            </a:pPr>
            <a:endParaRPr lang="en-US" altLang="en-US" dirty="0">
              <a:latin typeface="Poppins" panose="00000500000000000000" pitchFamily="2" charset="0"/>
              <a:cs typeface="Poppins" panose="00000500000000000000" pitchFamily="2" charset="0"/>
            </a:endParaRPr>
          </a:p>
          <a:p>
            <a:pPr eaLnBrk="0" fontAlgn="base" hangingPunct="0">
              <a:spcBef>
                <a:spcPct val="0"/>
              </a:spcBef>
              <a:spcAft>
                <a:spcPct val="0"/>
              </a:spcAft>
            </a:pPr>
            <a:r>
              <a:rPr lang="en-US" altLang="en-US" dirty="0">
                <a:latin typeface="Poppins" panose="00000500000000000000" pitchFamily="2" charset="0"/>
                <a:cs typeface="Poppins" panose="00000500000000000000" pitchFamily="2" charset="0"/>
              </a:rPr>
              <a:t>Support industry-wide changes to outdated cultures where “minimum” is simply NOT accepted.</a:t>
            </a:r>
            <a:endParaRPr lang="en-US" altLang="en-US" b="1" dirty="0">
              <a:latin typeface="Poppins" panose="00000500000000000000" pitchFamily="2" charset="0"/>
              <a:cs typeface="Poppins" panose="00000500000000000000" pitchFamily="2" charset="0"/>
            </a:endParaRPr>
          </a:p>
          <a:p>
            <a:pPr eaLnBrk="0" fontAlgn="base" hangingPunct="0">
              <a:spcBef>
                <a:spcPct val="0"/>
              </a:spcBef>
              <a:spcAft>
                <a:spcPct val="0"/>
              </a:spcAft>
            </a:pPr>
            <a:endParaRPr lang="en-US" alt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96892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994D-4749-53B3-D8C3-9470CDBB67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128F88-3A0E-BE90-6538-08A027E2D1DC}"/>
              </a:ext>
            </a:extLst>
          </p:cNvPr>
          <p:cNvPicPr>
            <a:picLocks noChangeAspect="1"/>
          </p:cNvPicPr>
          <p:nvPr/>
        </p:nvPicPr>
        <p:blipFill>
          <a:blip r:embed="rId3"/>
          <a:srcRect t="4742" b="47127"/>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AE34108-DFC3-C074-28E2-983CCFED84E9}"/>
              </a:ext>
            </a:extLst>
          </p:cNvPr>
          <p:cNvSpPr/>
          <p:nvPr/>
        </p:nvSpPr>
        <p:spPr>
          <a:xfrm>
            <a:off x="0" y="4815633"/>
            <a:ext cx="12191999" cy="204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C9F12CDB-9ABD-1745-DB5E-93DDAEEC6A8D}"/>
              </a:ext>
            </a:extLst>
          </p:cNvPr>
          <p:cNvSpPr txBox="1"/>
          <p:nvPr/>
        </p:nvSpPr>
        <p:spPr>
          <a:xfrm>
            <a:off x="1462558" y="-188221"/>
            <a:ext cx="8906880" cy="3785652"/>
          </a:xfrm>
          <a:prstGeom prst="rect">
            <a:avLst/>
          </a:prstGeom>
          <a:noFill/>
        </p:spPr>
        <p:txBody>
          <a:bodyPr wrap="square" rtlCol="0">
            <a:spAutoFit/>
          </a:bodyPr>
          <a:lstStyle/>
          <a:p>
            <a:pPr algn="ctr"/>
            <a:endParaRPr lang="en-US" sz="4000" dirty="0">
              <a:solidFill>
                <a:schemeClr val="bg1"/>
              </a:solidFill>
              <a:latin typeface="Poppins" pitchFamily="2" charset="77"/>
              <a:cs typeface="Poppins" pitchFamily="2" charset="77"/>
            </a:endParaRPr>
          </a:p>
          <a:p>
            <a:pPr algn="ctr"/>
            <a:r>
              <a:rPr lang="en-GB" sz="4000" dirty="0">
                <a:solidFill>
                  <a:schemeClr val="bg1"/>
                </a:solidFill>
              </a:rPr>
              <a:t>“An industry is only as good as the </a:t>
            </a:r>
          </a:p>
          <a:p>
            <a:pPr algn="ctr"/>
            <a:r>
              <a:rPr lang="en-GB" sz="4000" dirty="0">
                <a:solidFill>
                  <a:schemeClr val="bg1"/>
                </a:solidFill>
              </a:rPr>
              <a:t>people who operate it. </a:t>
            </a:r>
          </a:p>
          <a:p>
            <a:pPr algn="ctr"/>
            <a:endParaRPr lang="en-GB" sz="4000" dirty="0">
              <a:solidFill>
                <a:schemeClr val="bg1"/>
              </a:solidFill>
            </a:endParaRPr>
          </a:p>
          <a:p>
            <a:pPr algn="ctr"/>
            <a:r>
              <a:rPr lang="en-GB" sz="4000" dirty="0">
                <a:solidFill>
                  <a:schemeClr val="bg1"/>
                </a:solidFill>
              </a:rPr>
              <a:t>Investing in crew is investing in </a:t>
            </a:r>
          </a:p>
          <a:p>
            <a:pPr algn="ctr"/>
            <a:r>
              <a:rPr lang="en-GB" sz="4000" dirty="0">
                <a:solidFill>
                  <a:schemeClr val="bg1"/>
                </a:solidFill>
              </a:rPr>
              <a:t>the future of our industry.”</a:t>
            </a:r>
          </a:p>
        </p:txBody>
      </p:sp>
      <p:pic>
        <p:nvPicPr>
          <p:cNvPr id="8" name="Picture 7">
            <a:extLst>
              <a:ext uri="{FF2B5EF4-FFF2-40B4-BE49-F238E27FC236}">
                <a16:creationId xmlns:a16="http://schemas.microsoft.com/office/drawing/2014/main" id="{54540FBF-87FC-710F-6954-3AD5C801AE9D}"/>
              </a:ext>
            </a:extLst>
          </p:cNvPr>
          <p:cNvPicPr>
            <a:picLocks noChangeAspect="1"/>
          </p:cNvPicPr>
          <p:nvPr/>
        </p:nvPicPr>
        <p:blipFill>
          <a:blip r:embed="rId4"/>
          <a:stretch>
            <a:fillRect/>
          </a:stretch>
        </p:blipFill>
        <p:spPr>
          <a:xfrm>
            <a:off x="1136210" y="4098991"/>
            <a:ext cx="4959788" cy="3509177"/>
          </a:xfrm>
          <a:prstGeom prst="rect">
            <a:avLst/>
          </a:prstGeom>
        </p:spPr>
      </p:pic>
      <p:pic>
        <p:nvPicPr>
          <p:cNvPr id="10" name="Picture 9">
            <a:extLst>
              <a:ext uri="{FF2B5EF4-FFF2-40B4-BE49-F238E27FC236}">
                <a16:creationId xmlns:a16="http://schemas.microsoft.com/office/drawing/2014/main" id="{2C08E36A-0175-AE4F-B2C7-463C78F92D1E}"/>
              </a:ext>
            </a:extLst>
          </p:cNvPr>
          <p:cNvPicPr>
            <a:picLocks noChangeAspect="1"/>
          </p:cNvPicPr>
          <p:nvPr/>
        </p:nvPicPr>
        <p:blipFill>
          <a:blip r:embed="rId5"/>
          <a:stretch>
            <a:fillRect/>
          </a:stretch>
        </p:blipFill>
        <p:spPr>
          <a:xfrm>
            <a:off x="6526307" y="4777224"/>
            <a:ext cx="3923235" cy="2080072"/>
          </a:xfrm>
          <a:prstGeom prst="rect">
            <a:avLst/>
          </a:prstGeom>
        </p:spPr>
      </p:pic>
    </p:spTree>
    <p:extLst>
      <p:ext uri="{BB962C8B-B14F-4D97-AF65-F5344CB8AC3E}">
        <p14:creationId xmlns:p14="http://schemas.microsoft.com/office/powerpoint/2010/main" val="242133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6D40-A1E2-22B1-A161-C46D60C534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BF26F1-390C-558A-D04E-D6DFD7FD390A}"/>
              </a:ext>
            </a:extLst>
          </p:cNvPr>
          <p:cNvPicPr>
            <a:picLocks noChangeAspect="1"/>
          </p:cNvPicPr>
          <p:nvPr/>
        </p:nvPicPr>
        <p:blipFill>
          <a:blip r:embed="rId3"/>
          <a:srcRect t="4742" b="47127"/>
          <a:stretch>
            <a:fillRect/>
          </a:stretch>
        </p:blipFill>
        <p:spPr>
          <a:xfrm>
            <a:off x="0" y="0"/>
            <a:ext cx="12192000" cy="6857296"/>
          </a:xfrm>
          <a:prstGeom prst="rect">
            <a:avLst/>
          </a:prstGeom>
        </p:spPr>
      </p:pic>
      <p:sp>
        <p:nvSpPr>
          <p:cNvPr id="7" name="Rectangle 6">
            <a:extLst>
              <a:ext uri="{FF2B5EF4-FFF2-40B4-BE49-F238E27FC236}">
                <a16:creationId xmlns:a16="http://schemas.microsoft.com/office/drawing/2014/main" id="{5CACCCAC-A836-258C-7BBF-5B5A63C53A14}"/>
              </a:ext>
            </a:extLst>
          </p:cNvPr>
          <p:cNvSpPr/>
          <p:nvPr/>
        </p:nvSpPr>
        <p:spPr>
          <a:xfrm>
            <a:off x="0" y="4815633"/>
            <a:ext cx="12192000" cy="2041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0C14B267-2DF5-C645-D32F-E89E51025746}"/>
              </a:ext>
            </a:extLst>
          </p:cNvPr>
          <p:cNvSpPr txBox="1"/>
          <p:nvPr/>
        </p:nvSpPr>
        <p:spPr>
          <a:xfrm>
            <a:off x="1884849" y="-320040"/>
            <a:ext cx="8296798" cy="5355312"/>
          </a:xfrm>
          <a:prstGeom prst="rect">
            <a:avLst/>
          </a:prstGeom>
          <a:noFill/>
        </p:spPr>
        <p:txBody>
          <a:bodyPr wrap="square" rtlCol="0">
            <a:spAutoFit/>
          </a:bodyPr>
          <a:lstStyle/>
          <a:p>
            <a:pPr algn="ctr"/>
            <a:endParaRPr lang="en-US" sz="2400" dirty="0">
              <a:solidFill>
                <a:schemeClr val="bg1"/>
              </a:solidFill>
              <a:latin typeface="Poppins" pitchFamily="2" charset="77"/>
              <a:cs typeface="Poppins" pitchFamily="2" charset="77"/>
            </a:endParaRPr>
          </a:p>
          <a:p>
            <a:pPr algn="ctr" defTabSz="685800">
              <a:lnSpc>
                <a:spcPct val="150000"/>
              </a:lnSpc>
              <a:defRPr/>
            </a:pPr>
            <a:r>
              <a:rPr lang="en-US" sz="2800" b="1" dirty="0">
                <a:solidFill>
                  <a:schemeClr val="bg1"/>
                </a:solidFill>
                <a:latin typeface="Poppins" pitchFamily="2" charset="77"/>
                <a:cs typeface="Poppins" pitchFamily="2" charset="77"/>
              </a:rPr>
              <a:t>The Recognized Yacht Qualification Body For “Industry Standards” of Accredited Training &amp; Professional Development. </a:t>
            </a:r>
          </a:p>
          <a:p>
            <a:pPr algn="ctr" defTabSz="685800">
              <a:lnSpc>
                <a:spcPct val="150000"/>
              </a:lnSpc>
              <a:defRPr/>
            </a:pPr>
            <a:endParaRPr lang="en-US" sz="1600" b="1" dirty="0">
              <a:solidFill>
                <a:schemeClr val="bg1"/>
              </a:solidFill>
              <a:latin typeface="Poppins" pitchFamily="2" charset="77"/>
              <a:cs typeface="Poppins" pitchFamily="2" charset="77"/>
            </a:endParaRPr>
          </a:p>
          <a:p>
            <a:pPr algn="ctr" defTabSz="685800">
              <a:lnSpc>
                <a:spcPct val="150000"/>
              </a:lnSpc>
              <a:defRPr/>
            </a:pPr>
            <a:r>
              <a:rPr lang="en-US" sz="2400" b="1" i="1" dirty="0">
                <a:solidFill>
                  <a:schemeClr val="bg1"/>
                </a:solidFill>
                <a:latin typeface="Poppins" pitchFamily="2" charset="77"/>
                <a:cs typeface="Poppins" pitchFamily="2" charset="77"/>
              </a:rPr>
              <a:t>T</a:t>
            </a:r>
            <a:r>
              <a:rPr lang="en-GB" sz="2400" b="1" i="1" dirty="0">
                <a:solidFill>
                  <a:schemeClr val="bg1"/>
                </a:solidFill>
                <a:latin typeface="Poppins" panose="00000500000000000000" pitchFamily="2" charset="0"/>
                <a:cs typeface="Poppins" panose="00000500000000000000" pitchFamily="2" charset="0"/>
              </a:rPr>
              <a:t>he IAMI GUEST PROGRAM is committed to supporting the requirement for innovative training &amp; professional development </a:t>
            </a:r>
            <a:endParaRPr lang="en-US" sz="2400" b="1" dirty="0">
              <a:solidFill>
                <a:schemeClr val="bg1"/>
              </a:solidFill>
              <a:latin typeface="Poppins" pitchFamily="2" charset="77"/>
              <a:cs typeface="Poppins" pitchFamily="2" charset="77"/>
            </a:endParaRPr>
          </a:p>
          <a:p>
            <a:pPr algn="ctr" defTabSz="685800">
              <a:defRPr/>
            </a:pPr>
            <a:endParaRPr lang="en-US" sz="2400" b="1" dirty="0">
              <a:solidFill>
                <a:schemeClr val="bg1"/>
              </a:solidFill>
              <a:latin typeface="Poppins" pitchFamily="2" charset="77"/>
              <a:cs typeface="Poppins" pitchFamily="2" charset="77"/>
            </a:endParaRPr>
          </a:p>
          <a:p>
            <a:pPr algn="ctr" defTabSz="685800">
              <a:defRPr/>
            </a:pPr>
            <a:r>
              <a:rPr lang="en-US" sz="2400" b="1" dirty="0">
                <a:solidFill>
                  <a:schemeClr val="bg1"/>
                </a:solidFill>
                <a:latin typeface="Poppins" pitchFamily="2" charset="77"/>
                <a:cs typeface="Poppins" pitchFamily="2" charset="77"/>
              </a:rPr>
              <a:t>www.guest-program.com</a:t>
            </a:r>
          </a:p>
        </p:txBody>
      </p:sp>
      <p:pic>
        <p:nvPicPr>
          <p:cNvPr id="8" name="Picture 7">
            <a:extLst>
              <a:ext uri="{FF2B5EF4-FFF2-40B4-BE49-F238E27FC236}">
                <a16:creationId xmlns:a16="http://schemas.microsoft.com/office/drawing/2014/main" id="{FDE121CE-D1CA-07D0-5769-C8487D14626F}"/>
              </a:ext>
            </a:extLst>
          </p:cNvPr>
          <p:cNvPicPr>
            <a:picLocks noChangeAspect="1"/>
          </p:cNvPicPr>
          <p:nvPr/>
        </p:nvPicPr>
        <p:blipFill>
          <a:blip r:embed="rId4"/>
          <a:stretch>
            <a:fillRect/>
          </a:stretch>
        </p:blipFill>
        <p:spPr>
          <a:xfrm>
            <a:off x="1136210" y="4098991"/>
            <a:ext cx="4959788" cy="3509177"/>
          </a:xfrm>
          <a:prstGeom prst="rect">
            <a:avLst/>
          </a:prstGeom>
        </p:spPr>
      </p:pic>
      <p:pic>
        <p:nvPicPr>
          <p:cNvPr id="10" name="Picture 9">
            <a:extLst>
              <a:ext uri="{FF2B5EF4-FFF2-40B4-BE49-F238E27FC236}">
                <a16:creationId xmlns:a16="http://schemas.microsoft.com/office/drawing/2014/main" id="{4346A48B-CA35-CFCA-882A-1B62A9582AB5}"/>
              </a:ext>
            </a:extLst>
          </p:cNvPr>
          <p:cNvPicPr>
            <a:picLocks noChangeAspect="1"/>
          </p:cNvPicPr>
          <p:nvPr/>
        </p:nvPicPr>
        <p:blipFill>
          <a:blip r:embed="rId5"/>
          <a:stretch>
            <a:fillRect/>
          </a:stretch>
        </p:blipFill>
        <p:spPr>
          <a:xfrm>
            <a:off x="6526307" y="4777224"/>
            <a:ext cx="3923235" cy="2080072"/>
          </a:xfrm>
          <a:prstGeom prst="rect">
            <a:avLst/>
          </a:prstGeom>
        </p:spPr>
      </p:pic>
    </p:spTree>
    <p:extLst>
      <p:ext uri="{BB962C8B-B14F-4D97-AF65-F5344CB8AC3E}">
        <p14:creationId xmlns:p14="http://schemas.microsoft.com/office/powerpoint/2010/main" val="41806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6BC9D-885D-C763-5B4D-45A04A135AF8}"/>
              </a:ext>
            </a:extLst>
          </p:cNvPr>
          <p:cNvPicPr>
            <a:picLocks noChangeAspect="1"/>
          </p:cNvPicPr>
          <p:nvPr/>
        </p:nvPicPr>
        <p:blipFill>
          <a:blip r:embed="rId3"/>
          <a:srcRect l="3568" t="4688" r="7441" b="5240"/>
          <a:stretch>
            <a:fillRect/>
          </a:stretch>
        </p:blipFill>
        <p:spPr>
          <a:xfrm>
            <a:off x="0" y="0"/>
            <a:ext cx="3294815" cy="5822658"/>
          </a:xfrm>
          <a:prstGeom prst="rect">
            <a:avLst/>
          </a:prstGeom>
        </p:spPr>
      </p:pic>
      <p:pic>
        <p:nvPicPr>
          <p:cNvPr id="8" name="Picture 7">
            <a:extLst>
              <a:ext uri="{FF2B5EF4-FFF2-40B4-BE49-F238E27FC236}">
                <a16:creationId xmlns:a16="http://schemas.microsoft.com/office/drawing/2014/main" id="{422339FE-2024-1D49-8B54-A7C6FC52A4EA}"/>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b="26283"/>
          <a:stretch/>
        </p:blipFill>
        <p:spPr>
          <a:xfrm>
            <a:off x="-183713" y="-749159"/>
            <a:ext cx="3662239" cy="1909327"/>
          </a:xfrm>
          <a:prstGeom prst="rect">
            <a:avLst/>
          </a:prstGeom>
        </p:spPr>
      </p:pic>
      <p:sp>
        <p:nvSpPr>
          <p:cNvPr id="4" name="TextBox 3">
            <a:extLst>
              <a:ext uri="{FF2B5EF4-FFF2-40B4-BE49-F238E27FC236}">
                <a16:creationId xmlns:a16="http://schemas.microsoft.com/office/drawing/2014/main" id="{DC5120FE-6EA3-1051-678B-1D9D785CE7CD}"/>
              </a:ext>
            </a:extLst>
          </p:cNvPr>
          <p:cNvSpPr txBox="1"/>
          <p:nvPr/>
        </p:nvSpPr>
        <p:spPr>
          <a:xfrm>
            <a:off x="48450" y="4619383"/>
            <a:ext cx="3197911" cy="1077218"/>
          </a:xfrm>
          <a:prstGeom prst="rect">
            <a:avLst/>
          </a:prstGeom>
          <a:noFill/>
        </p:spPr>
        <p:txBody>
          <a:bodyPr wrap="square">
            <a:spAutoFit/>
          </a:bodyPr>
          <a:lstStyle/>
          <a:p>
            <a:pPr algn="ctr"/>
            <a:r>
              <a:rPr lang="en-GB" sz="3200" dirty="0">
                <a:solidFill>
                  <a:schemeClr val="bg1"/>
                </a:solidFill>
                <a:cs typeface="Poppins" panose="00000500000000000000" pitchFamily="2" charset="0"/>
              </a:rPr>
              <a:t>Something to Celebrate?</a:t>
            </a:r>
          </a:p>
        </p:txBody>
      </p:sp>
      <p:sp>
        <p:nvSpPr>
          <p:cNvPr id="5" name="AutoShape 2" descr="chart, histogram">
            <a:extLst>
              <a:ext uri="{FF2B5EF4-FFF2-40B4-BE49-F238E27FC236}">
                <a16:creationId xmlns:a16="http://schemas.microsoft.com/office/drawing/2014/main" id="{4BAA9B23-2F86-11B8-49CD-206AA13D35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Box 13">
            <a:extLst>
              <a:ext uri="{FF2B5EF4-FFF2-40B4-BE49-F238E27FC236}">
                <a16:creationId xmlns:a16="http://schemas.microsoft.com/office/drawing/2014/main" id="{AEEE7B93-8DFC-D0B3-0872-5EBB063A5D3C}"/>
              </a:ext>
            </a:extLst>
          </p:cNvPr>
          <p:cNvSpPr txBox="1"/>
          <p:nvPr/>
        </p:nvSpPr>
        <p:spPr>
          <a:xfrm>
            <a:off x="4464953" y="6021305"/>
            <a:ext cx="6700226" cy="584775"/>
          </a:xfrm>
          <a:prstGeom prst="rect">
            <a:avLst/>
          </a:prstGeom>
          <a:noFill/>
        </p:spPr>
        <p:txBody>
          <a:bodyPr wrap="square">
            <a:spAutoFit/>
          </a:bodyPr>
          <a:lstStyle/>
          <a:p>
            <a:r>
              <a:rPr lang="en-GB" sz="1600" i="1" dirty="0">
                <a:solidFill>
                  <a:srgbClr val="454545"/>
                </a:solidFill>
                <a:latin typeface="Oxygen" panose="02000503000000000000" pitchFamily="2" charset="0"/>
              </a:rPr>
              <a:t>Sources: Based on Boat International &amp; </a:t>
            </a:r>
            <a:r>
              <a:rPr lang="en-GB" sz="1600" i="1" dirty="0" err="1">
                <a:solidFill>
                  <a:srgbClr val="454545"/>
                </a:solidFill>
                <a:latin typeface="Oxygen" panose="02000503000000000000" pitchFamily="2" charset="0"/>
              </a:rPr>
              <a:t>SuperYacht</a:t>
            </a:r>
            <a:r>
              <a:rPr lang="en-GB" sz="1600" i="1" dirty="0">
                <a:solidFill>
                  <a:srgbClr val="454545"/>
                </a:solidFill>
                <a:latin typeface="Oxygen" panose="02000503000000000000" pitchFamily="2" charset="0"/>
              </a:rPr>
              <a:t> databases; * 2024 &amp; 2025 estimations</a:t>
            </a:r>
            <a:endParaRPr lang="en-GB" sz="1600" dirty="0"/>
          </a:p>
        </p:txBody>
      </p:sp>
      <p:pic>
        <p:nvPicPr>
          <p:cNvPr id="16" name="Picture 15" descr="A graph of blue and white lines&#10;&#10;AI-generated content may be incorrect.">
            <a:extLst>
              <a:ext uri="{FF2B5EF4-FFF2-40B4-BE49-F238E27FC236}">
                <a16:creationId xmlns:a16="http://schemas.microsoft.com/office/drawing/2014/main" id="{F703639A-2CA3-3589-93DE-1D8FD13D487A}"/>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rcRect l="14228" t="32832" r="9344"/>
          <a:stretch>
            <a:fillRect/>
          </a:stretch>
        </p:blipFill>
        <p:spPr>
          <a:xfrm>
            <a:off x="4221857" y="1533449"/>
            <a:ext cx="7186418" cy="3946453"/>
          </a:xfrm>
          <a:prstGeom prst="rect">
            <a:avLst/>
          </a:prstGeom>
        </p:spPr>
      </p:pic>
      <p:pic>
        <p:nvPicPr>
          <p:cNvPr id="17" name="Picture 16" descr="A graph of blue and white lines&#10;&#10;AI-generated content may be incorrect.">
            <a:extLst>
              <a:ext uri="{FF2B5EF4-FFF2-40B4-BE49-F238E27FC236}">
                <a16:creationId xmlns:a16="http://schemas.microsoft.com/office/drawing/2014/main" id="{64E4E919-1AA5-731F-7090-369EA97A8D83}"/>
              </a:ext>
            </a:extLst>
          </p:cNvPr>
          <p:cNvPicPr>
            <a:picLocks noChangeAspect="1"/>
          </p:cNvPicPr>
          <p:nvPr/>
        </p:nvPicPr>
        <p:blipFill>
          <a:blip r:embed="rId8"/>
          <a:srcRect b="68902"/>
          <a:stretch>
            <a:fillRect/>
          </a:stretch>
        </p:blipFill>
        <p:spPr>
          <a:xfrm>
            <a:off x="4060559" y="145521"/>
            <a:ext cx="7091913" cy="1378097"/>
          </a:xfrm>
          <a:prstGeom prst="rect">
            <a:avLst/>
          </a:prstGeom>
        </p:spPr>
      </p:pic>
      <p:pic>
        <p:nvPicPr>
          <p:cNvPr id="3" name="Picture 2">
            <a:extLst>
              <a:ext uri="{FF2B5EF4-FFF2-40B4-BE49-F238E27FC236}">
                <a16:creationId xmlns:a16="http://schemas.microsoft.com/office/drawing/2014/main" id="{3CD9235A-BA2E-CDC3-1A75-766A9A9EAE14}"/>
              </a:ext>
            </a:extLst>
          </p:cNvPr>
          <p:cNvPicPr>
            <a:picLocks noChangeAspect="1"/>
          </p:cNvPicPr>
          <p:nvPr/>
        </p:nvPicPr>
        <p:blipFill>
          <a:blip r:embed="rId9">
            <a:duotone>
              <a:prstClr val="black"/>
              <a:schemeClr val="accent1">
                <a:tint val="45000"/>
                <a:satMod val="400000"/>
              </a:schemeClr>
            </a:duotone>
          </a:blip>
          <a:stretch>
            <a:fillRect/>
          </a:stretch>
        </p:blipFill>
        <p:spPr>
          <a:xfrm>
            <a:off x="282568" y="5609790"/>
            <a:ext cx="2560320" cy="1357464"/>
          </a:xfrm>
          <a:prstGeom prst="rect">
            <a:avLst/>
          </a:prstGeom>
        </p:spPr>
      </p:pic>
    </p:spTree>
    <p:extLst>
      <p:ext uri="{BB962C8B-B14F-4D97-AF65-F5344CB8AC3E}">
        <p14:creationId xmlns:p14="http://schemas.microsoft.com/office/powerpoint/2010/main" val="161316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712F2-E034-D11D-D269-2F21712A61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41347A-29F4-4E9D-4DDB-2FB11AB9498F}"/>
              </a:ext>
            </a:extLst>
          </p:cNvPr>
          <p:cNvPicPr>
            <a:picLocks noChangeAspect="1"/>
          </p:cNvPicPr>
          <p:nvPr/>
        </p:nvPicPr>
        <p:blipFill>
          <a:blip r:embed="rId3"/>
          <a:srcRect l="3568" t="6347" r="7441" b="5240"/>
          <a:stretch>
            <a:fillRect/>
          </a:stretch>
        </p:blipFill>
        <p:spPr>
          <a:xfrm>
            <a:off x="0" y="0"/>
            <a:ext cx="3294815" cy="5822658"/>
          </a:xfrm>
          <a:prstGeom prst="rect">
            <a:avLst/>
          </a:prstGeom>
        </p:spPr>
      </p:pic>
      <p:pic>
        <p:nvPicPr>
          <p:cNvPr id="10" name="Picture 9">
            <a:extLst>
              <a:ext uri="{FF2B5EF4-FFF2-40B4-BE49-F238E27FC236}">
                <a16:creationId xmlns:a16="http://schemas.microsoft.com/office/drawing/2014/main" id="{74F101AC-29C5-4CC9-EC6A-2020673E556D}"/>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609790"/>
            <a:ext cx="2560320" cy="1357464"/>
          </a:xfrm>
          <a:prstGeom prst="rect">
            <a:avLst/>
          </a:prstGeom>
        </p:spPr>
      </p:pic>
      <p:pic>
        <p:nvPicPr>
          <p:cNvPr id="8" name="Picture 7">
            <a:extLst>
              <a:ext uri="{FF2B5EF4-FFF2-40B4-BE49-F238E27FC236}">
                <a16:creationId xmlns:a16="http://schemas.microsoft.com/office/drawing/2014/main" id="{B725D0A6-3CC5-C6ED-4D73-CE4C9B3DCF66}"/>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749159"/>
            <a:ext cx="3662239" cy="1909327"/>
          </a:xfrm>
          <a:prstGeom prst="rect">
            <a:avLst/>
          </a:prstGeom>
        </p:spPr>
      </p:pic>
      <p:sp>
        <p:nvSpPr>
          <p:cNvPr id="4" name="TextBox 3">
            <a:extLst>
              <a:ext uri="{FF2B5EF4-FFF2-40B4-BE49-F238E27FC236}">
                <a16:creationId xmlns:a16="http://schemas.microsoft.com/office/drawing/2014/main" id="{5A8BF659-6556-E839-A58A-40FAC3773D16}"/>
              </a:ext>
            </a:extLst>
          </p:cNvPr>
          <p:cNvSpPr txBox="1"/>
          <p:nvPr/>
        </p:nvSpPr>
        <p:spPr>
          <a:xfrm>
            <a:off x="50837" y="5025016"/>
            <a:ext cx="3312187" cy="584775"/>
          </a:xfrm>
          <a:prstGeom prst="rect">
            <a:avLst/>
          </a:prstGeom>
          <a:noFill/>
        </p:spPr>
        <p:txBody>
          <a:bodyPr wrap="square">
            <a:spAutoFit/>
          </a:bodyPr>
          <a:lstStyle/>
          <a:p>
            <a:pPr algn="ctr"/>
            <a:r>
              <a:rPr lang="en-GB" sz="3200" dirty="0">
                <a:solidFill>
                  <a:schemeClr val="bg1"/>
                </a:solidFill>
                <a:cs typeface="Poppins" panose="00000500000000000000" pitchFamily="2" charset="0"/>
              </a:rPr>
              <a:t>The Reality Check!</a:t>
            </a:r>
            <a:r>
              <a:rPr lang="en-GB" sz="3200" dirty="0">
                <a:cs typeface="Poppins" panose="00000500000000000000" pitchFamily="2" charset="0"/>
              </a:rPr>
              <a:t> </a:t>
            </a:r>
            <a:endParaRPr lang="en-GB" sz="3200" dirty="0">
              <a:solidFill>
                <a:schemeClr val="bg1"/>
              </a:solidFill>
              <a:cs typeface="Poppins" panose="00000500000000000000" pitchFamily="2" charset="0"/>
            </a:endParaRPr>
          </a:p>
        </p:txBody>
      </p:sp>
      <p:sp>
        <p:nvSpPr>
          <p:cNvPr id="5" name="AutoShape 2" descr="chart, histogram">
            <a:extLst>
              <a:ext uri="{FF2B5EF4-FFF2-40B4-BE49-F238E27FC236}">
                <a16:creationId xmlns:a16="http://schemas.microsoft.com/office/drawing/2014/main" id="{1843D9EC-EBA1-5153-1F5E-0F66F8FF38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A group of people wearing purple shirts&#10;&#10;AI-generated content may be incorrect.">
            <a:extLst>
              <a:ext uri="{FF2B5EF4-FFF2-40B4-BE49-F238E27FC236}">
                <a16:creationId xmlns:a16="http://schemas.microsoft.com/office/drawing/2014/main" id="{7058F819-20A1-7701-944C-5EFA59CCEBAD}"/>
              </a:ext>
            </a:extLst>
          </p:cNvPr>
          <p:cNvPicPr>
            <a:picLocks noChangeAspect="1"/>
          </p:cNvPicPr>
          <p:nvPr/>
        </p:nvPicPr>
        <p:blipFill>
          <a:blip r:embed="rId7"/>
          <a:srcRect l="12279" t="8921" r="10968" b="19593"/>
          <a:stretch>
            <a:fillRect/>
          </a:stretch>
        </p:blipFill>
        <p:spPr>
          <a:xfrm>
            <a:off x="4955232" y="3039726"/>
            <a:ext cx="6540081" cy="2782932"/>
          </a:xfrm>
          <a:prstGeom prst="rect">
            <a:avLst/>
          </a:prstGeom>
        </p:spPr>
      </p:pic>
      <p:sp>
        <p:nvSpPr>
          <p:cNvPr id="15" name="TextBox 14">
            <a:extLst>
              <a:ext uri="{FF2B5EF4-FFF2-40B4-BE49-F238E27FC236}">
                <a16:creationId xmlns:a16="http://schemas.microsoft.com/office/drawing/2014/main" id="{7DF87BB5-FB4C-A96D-BAA6-C12B7535C04E}"/>
              </a:ext>
            </a:extLst>
          </p:cNvPr>
          <p:cNvSpPr txBox="1"/>
          <p:nvPr/>
        </p:nvSpPr>
        <p:spPr>
          <a:xfrm>
            <a:off x="4887023" y="118753"/>
            <a:ext cx="5472028" cy="3462647"/>
          </a:xfrm>
          <a:prstGeom prst="flowChartDocument">
            <a:avLst/>
          </a:prstGeom>
          <a:solidFill>
            <a:schemeClr val="bg1"/>
          </a:solidFill>
        </p:spPr>
        <p:txBody>
          <a:bodyPr wrap="square">
            <a:spAutoFit/>
          </a:bodyPr>
          <a:lstStyle/>
          <a:p>
            <a:pPr marL="269875" indent="-174625" defTabSz="868363">
              <a:lnSpc>
                <a:spcPct val="150000"/>
              </a:lnSpc>
              <a:tabLst>
                <a:tab pos="0" algn="l"/>
              </a:tabLst>
            </a:pPr>
            <a:r>
              <a:rPr lang="en-GB" b="1" dirty="0">
                <a:latin typeface="Poppins" panose="00000500000000000000" pitchFamily="2" charset="0"/>
                <a:cs typeface="Poppins" panose="00000500000000000000" pitchFamily="2" charset="0"/>
              </a:rPr>
              <a:t>High-risk environment, day-to-day reality !</a:t>
            </a:r>
          </a:p>
          <a:p>
            <a:pPr marL="269875" indent="-174625" defTabSz="868363">
              <a:lnSpc>
                <a:spcPct val="150000"/>
              </a:lnSpc>
              <a:tabLst>
                <a:tab pos="0" algn="l"/>
              </a:tabLst>
            </a:pPr>
            <a:endParaRPr lang="en-GB" sz="1050" b="1" dirty="0">
              <a:latin typeface="Poppins" panose="00000500000000000000" pitchFamily="2" charset="0"/>
              <a:cs typeface="Poppins" panose="00000500000000000000" pitchFamily="2" charset="0"/>
            </a:endParaRPr>
          </a:p>
          <a:p>
            <a:pPr marL="269875" indent="-174625">
              <a:lnSpc>
                <a:spcPct val="150000"/>
              </a:lnSpc>
              <a:buFont typeface="Arial" panose="020B0604020202020204" pitchFamily="34" charset="0"/>
              <a:buChar char="•"/>
              <a:tabLst>
                <a:tab pos="0" algn="l"/>
              </a:tabLst>
            </a:pPr>
            <a:r>
              <a:rPr lang="en-GB" dirty="0">
                <a:latin typeface="Poppins" panose="00000500000000000000" pitchFamily="2" charset="0"/>
                <a:cs typeface="Poppins" panose="00000500000000000000" pitchFamily="2" charset="0"/>
              </a:rPr>
              <a:t>Exhausted crew, avoidable incidents raising</a:t>
            </a:r>
          </a:p>
          <a:p>
            <a:pPr marL="269875" indent="-174625">
              <a:lnSpc>
                <a:spcPct val="150000"/>
              </a:lnSpc>
              <a:buFont typeface="Arial" panose="020B0604020202020204" pitchFamily="34" charset="0"/>
              <a:buChar char="•"/>
              <a:tabLst>
                <a:tab pos="0" algn="l"/>
              </a:tabLst>
            </a:pPr>
            <a:r>
              <a:rPr lang="en-GB" dirty="0">
                <a:latin typeface="Poppins" panose="00000500000000000000" pitchFamily="2" charset="0"/>
                <a:cs typeface="Poppins" panose="00000500000000000000" pitchFamily="2" charset="0"/>
              </a:rPr>
              <a:t>5-star service + vessel safety expected 24/7</a:t>
            </a:r>
          </a:p>
          <a:p>
            <a:pPr marL="269875" indent="-174625">
              <a:lnSpc>
                <a:spcPct val="150000"/>
              </a:lnSpc>
              <a:buFont typeface="Arial" panose="020B0604020202020204" pitchFamily="34" charset="0"/>
              <a:buChar char="•"/>
              <a:tabLst>
                <a:tab pos="0" algn="l"/>
              </a:tabLst>
            </a:pPr>
            <a:r>
              <a:rPr lang="en-GB" dirty="0">
                <a:latin typeface="Poppins" panose="00000500000000000000" pitchFamily="2" charset="0"/>
                <a:cs typeface="Poppins" panose="00000500000000000000" pitchFamily="2" charset="0"/>
              </a:rPr>
              <a:t>Crew voicing serious safety concerns</a:t>
            </a:r>
          </a:p>
          <a:p>
            <a:pPr marL="269875" indent="-174625">
              <a:lnSpc>
                <a:spcPct val="150000"/>
              </a:lnSpc>
              <a:buFont typeface="Arial" panose="020B0604020202020204" pitchFamily="34" charset="0"/>
              <a:buChar char="•"/>
              <a:tabLst>
                <a:tab pos="0" algn="l"/>
              </a:tabLst>
            </a:pPr>
            <a:r>
              <a:rPr lang="en-GB" dirty="0">
                <a:latin typeface="Poppins" panose="00000500000000000000" pitchFamily="2" charset="0"/>
                <a:cs typeface="Poppins" panose="00000500000000000000" pitchFamily="2" charset="0"/>
              </a:rPr>
              <a:t>Expectation gap - promises vs. operational reality</a:t>
            </a:r>
          </a:p>
        </p:txBody>
      </p:sp>
      <p:sp>
        <p:nvSpPr>
          <p:cNvPr id="7" name="TextBox 6">
            <a:extLst>
              <a:ext uri="{FF2B5EF4-FFF2-40B4-BE49-F238E27FC236}">
                <a16:creationId xmlns:a16="http://schemas.microsoft.com/office/drawing/2014/main" id="{089C4B30-2E5C-2CDE-DFC2-24375A9E92CD}"/>
              </a:ext>
            </a:extLst>
          </p:cNvPr>
          <p:cNvSpPr txBox="1"/>
          <p:nvPr/>
        </p:nvSpPr>
        <p:spPr>
          <a:xfrm>
            <a:off x="5049821" y="5860263"/>
            <a:ext cx="6004622" cy="464871"/>
          </a:xfrm>
          <a:prstGeom prst="rect">
            <a:avLst/>
          </a:prstGeom>
          <a:noFill/>
        </p:spPr>
        <p:txBody>
          <a:bodyPr wrap="square">
            <a:spAutoFit/>
          </a:bodyPr>
          <a:lstStyle/>
          <a:p>
            <a:pPr defTabSz="868363">
              <a:lnSpc>
                <a:spcPct val="150000"/>
              </a:lnSpc>
            </a:pPr>
            <a:r>
              <a:rPr lang="en-GB" b="1" dirty="0"/>
              <a:t>Yacht Crew Demanding Action ….</a:t>
            </a:r>
          </a:p>
        </p:txBody>
      </p:sp>
    </p:spTree>
    <p:extLst>
      <p:ext uri="{BB962C8B-B14F-4D97-AF65-F5344CB8AC3E}">
        <p14:creationId xmlns:p14="http://schemas.microsoft.com/office/powerpoint/2010/main" val="202704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3661-215F-2F5A-F620-38CBDC64B5A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FB5C351-2417-0226-22F0-D4934223577D}"/>
              </a:ext>
            </a:extLst>
          </p:cNvPr>
          <p:cNvPicPr>
            <a:picLocks noChangeAspect="1"/>
          </p:cNvPicPr>
          <p:nvPr/>
        </p:nvPicPr>
        <p:blipFill>
          <a:blip r:embed="rId3"/>
          <a:srcRect t="9784" b="6167"/>
          <a:stretch>
            <a:fillRect/>
          </a:stretch>
        </p:blipFill>
        <p:spPr>
          <a:xfrm>
            <a:off x="5184110" y="4106921"/>
            <a:ext cx="5788689" cy="2736715"/>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7D6E18FA-5A1A-B6C8-79F6-4BFCD4248FC5}"/>
              </a:ext>
            </a:extLst>
          </p:cNvPr>
          <p:cNvPicPr>
            <a:picLocks noChangeAspect="1"/>
          </p:cNvPicPr>
          <p:nvPr/>
        </p:nvPicPr>
        <p:blipFill>
          <a:blip r:embed="rId4"/>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676F3A8F-3D7E-E54B-0C8F-100D9E6DFFA0}"/>
              </a:ext>
            </a:extLst>
          </p:cNvPr>
          <p:cNvPicPr>
            <a:picLocks noChangeAspect="1"/>
          </p:cNvPicPr>
          <p:nvPr/>
        </p:nvPicPr>
        <p:blipFill>
          <a:blip r:embed="rId5">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E3047DE4-FCBC-DEA2-7DD3-4E707CD3621A}"/>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4" name="TextBox 3">
            <a:extLst>
              <a:ext uri="{FF2B5EF4-FFF2-40B4-BE49-F238E27FC236}">
                <a16:creationId xmlns:a16="http://schemas.microsoft.com/office/drawing/2014/main" id="{D6B1D6C6-8556-EF89-A119-20F19C564E71}"/>
              </a:ext>
            </a:extLst>
          </p:cNvPr>
          <p:cNvSpPr txBox="1"/>
          <p:nvPr/>
        </p:nvSpPr>
        <p:spPr>
          <a:xfrm>
            <a:off x="16847" y="4826662"/>
            <a:ext cx="3294814" cy="1077218"/>
          </a:xfrm>
          <a:prstGeom prst="rect">
            <a:avLst/>
          </a:prstGeom>
          <a:noFill/>
        </p:spPr>
        <p:txBody>
          <a:bodyPr wrap="square">
            <a:spAutoFit/>
          </a:bodyPr>
          <a:lstStyle/>
          <a:p>
            <a:pPr algn="ctr"/>
            <a:r>
              <a:rPr lang="en-GB" sz="3200" dirty="0">
                <a:solidFill>
                  <a:schemeClr val="bg1"/>
                </a:solidFill>
                <a:cs typeface="Poppins" panose="00000500000000000000" pitchFamily="2" charset="0"/>
              </a:rPr>
              <a:t>The Inconvenient Truth</a:t>
            </a:r>
          </a:p>
        </p:txBody>
      </p:sp>
      <p:sp>
        <p:nvSpPr>
          <p:cNvPr id="5" name="AutoShape 2" descr="chart, histogram">
            <a:extLst>
              <a:ext uri="{FF2B5EF4-FFF2-40B4-BE49-F238E27FC236}">
                <a16:creationId xmlns:a16="http://schemas.microsoft.com/office/drawing/2014/main" id="{8A9534E4-1BBF-32A3-BA6B-91FDEC44A1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66FDBAE3-F7C4-D5EF-B67A-8F752C1D489B}"/>
              </a:ext>
            </a:extLst>
          </p:cNvPr>
          <p:cNvSpPr txBox="1"/>
          <p:nvPr/>
        </p:nvSpPr>
        <p:spPr>
          <a:xfrm>
            <a:off x="5184110" y="189180"/>
            <a:ext cx="5558018" cy="3669466"/>
          </a:xfrm>
          <a:prstGeom prst="rect">
            <a:avLst/>
          </a:prstGeom>
          <a:noFill/>
        </p:spPr>
        <p:txBody>
          <a:bodyPr wrap="square">
            <a:spAutoFit/>
          </a:bodyPr>
          <a:lstStyle/>
          <a:p>
            <a:pPr algn="ctr">
              <a:lnSpc>
                <a:spcPct val="150000"/>
              </a:lnSpc>
            </a:pPr>
            <a:r>
              <a:rPr lang="en-GB" b="1" dirty="0">
                <a:latin typeface="Poppins" panose="00000500000000000000" pitchFamily="2" charset="0"/>
                <a:cs typeface="Poppins" panose="00000500000000000000" pitchFamily="2" charset="0"/>
              </a:rPr>
              <a:t>The Culprits</a:t>
            </a:r>
          </a:p>
          <a:p>
            <a:pPr algn="ctr">
              <a:lnSpc>
                <a:spcPct val="150000"/>
              </a:lnSpc>
            </a:pPr>
            <a:endParaRPr lang="en-GB" sz="600" b="1" dirty="0">
              <a:latin typeface="Poppins" panose="00000500000000000000" pitchFamily="2" charset="0"/>
              <a:cs typeface="Poppins" panose="00000500000000000000" pitchFamily="2" charset="0"/>
            </a:endParaRPr>
          </a:p>
          <a:p>
            <a:pPr algn="ctr"/>
            <a:r>
              <a:rPr lang="en-GB" dirty="0">
                <a:latin typeface="Poppins" panose="00000500000000000000" pitchFamily="2" charset="0"/>
                <a:cs typeface="Poppins" panose="00000500000000000000" pitchFamily="2" charset="0"/>
              </a:rPr>
              <a:t> </a:t>
            </a:r>
            <a:r>
              <a:rPr lang="en-GB" b="1" dirty="0">
                <a:latin typeface="Poppins" panose="00000500000000000000" pitchFamily="2" charset="0"/>
                <a:cs typeface="Poppins" panose="00000500000000000000" pitchFamily="2" charset="0"/>
              </a:rPr>
              <a:t>Overpromised Expectations </a:t>
            </a:r>
          </a:p>
          <a:p>
            <a:pPr algn="ctr"/>
            <a:r>
              <a:rPr lang="en-GB" sz="2000" b="1" dirty="0">
                <a:latin typeface="Poppins" panose="00000500000000000000" pitchFamily="2" charset="0"/>
                <a:cs typeface="Poppins" panose="00000500000000000000" pitchFamily="2" charset="0"/>
              </a:rPr>
              <a:t>vs</a:t>
            </a:r>
            <a:r>
              <a:rPr lang="en-GB" b="1" dirty="0">
                <a:latin typeface="Poppins" panose="00000500000000000000" pitchFamily="2" charset="0"/>
                <a:cs typeface="Poppins" panose="00000500000000000000" pitchFamily="2" charset="0"/>
              </a:rPr>
              <a:t> Operational Reality</a:t>
            </a:r>
          </a:p>
          <a:p>
            <a:pPr algn="ctr">
              <a:lnSpc>
                <a:spcPct val="150000"/>
              </a:lnSpc>
            </a:pPr>
            <a:r>
              <a:rPr lang="en-GB" sz="2000" b="1" dirty="0">
                <a:latin typeface="Poppins" panose="00000500000000000000" pitchFamily="2" charset="0"/>
                <a:cs typeface="Poppins" panose="00000500000000000000" pitchFamily="2" charset="0"/>
              </a:rPr>
              <a:t>+ </a:t>
            </a:r>
          </a:p>
          <a:p>
            <a:pPr algn="ctr"/>
            <a:r>
              <a:rPr lang="en-GB" b="1" dirty="0">
                <a:latin typeface="Poppins" panose="00000500000000000000" pitchFamily="2" charset="0"/>
                <a:cs typeface="Poppins" panose="00000500000000000000" pitchFamily="2" charset="0"/>
              </a:rPr>
              <a:t>Minimum Safe Manning </a:t>
            </a:r>
          </a:p>
          <a:p>
            <a:pPr algn="ctr"/>
            <a:r>
              <a:rPr lang="en-GB" sz="2000" b="1" dirty="0">
                <a:latin typeface="Poppins" panose="00000500000000000000" pitchFamily="2" charset="0"/>
                <a:cs typeface="Poppins" panose="00000500000000000000" pitchFamily="2" charset="0"/>
              </a:rPr>
              <a:t>vs</a:t>
            </a:r>
            <a:r>
              <a:rPr lang="en-GB" b="1" dirty="0">
                <a:latin typeface="Poppins" panose="00000500000000000000" pitchFamily="2" charset="0"/>
                <a:cs typeface="Poppins" panose="00000500000000000000" pitchFamily="2" charset="0"/>
              </a:rPr>
              <a:t> Operational Reality</a:t>
            </a:r>
          </a:p>
          <a:p>
            <a:pPr algn="ctr">
              <a:lnSpc>
                <a:spcPct val="150000"/>
              </a:lnSpc>
            </a:pPr>
            <a:r>
              <a:rPr lang="en-GB" sz="2000" b="1" dirty="0">
                <a:latin typeface="Poppins" panose="00000500000000000000" pitchFamily="2" charset="0"/>
                <a:cs typeface="Poppins" panose="00000500000000000000" pitchFamily="2" charset="0"/>
              </a:rPr>
              <a:t>+</a:t>
            </a:r>
          </a:p>
          <a:p>
            <a:pPr algn="ctr"/>
            <a:r>
              <a:rPr lang="en-GB" b="1" dirty="0">
                <a:latin typeface="Poppins" panose="00000500000000000000" pitchFamily="2" charset="0"/>
                <a:cs typeface="Poppins" panose="00000500000000000000" pitchFamily="2" charset="0"/>
              </a:rPr>
              <a:t>Minimum STCW Training </a:t>
            </a:r>
          </a:p>
          <a:p>
            <a:pPr algn="ctr"/>
            <a:r>
              <a:rPr lang="en-GB" b="1" dirty="0">
                <a:latin typeface="Poppins" panose="00000500000000000000" pitchFamily="2" charset="0"/>
                <a:cs typeface="Poppins" panose="00000500000000000000" pitchFamily="2" charset="0"/>
              </a:rPr>
              <a:t>vs Competency Reality</a:t>
            </a:r>
          </a:p>
          <a:p>
            <a:pPr algn="ctr">
              <a:lnSpc>
                <a:spcPct val="150000"/>
              </a:lnSpc>
            </a:pPr>
            <a:endParaRPr lang="en-GB"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2174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74AF-8023-99FF-D6DB-F94C9E8DF14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7E06F50-446C-25F7-C05B-77C70EAD2294}"/>
              </a:ext>
            </a:extLst>
          </p:cNvPr>
          <p:cNvPicPr>
            <a:picLocks noChangeAspect="1"/>
          </p:cNvPicPr>
          <p:nvPr/>
        </p:nvPicPr>
        <p:blipFill>
          <a:blip r:embed="rId3"/>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2F6A4FF7-E338-18E8-1CE2-00E916FB0EFD}"/>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935A3B63-F7A3-B6B9-7686-4F1A859FB57D}"/>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4" name="TextBox 3">
            <a:extLst>
              <a:ext uri="{FF2B5EF4-FFF2-40B4-BE49-F238E27FC236}">
                <a16:creationId xmlns:a16="http://schemas.microsoft.com/office/drawing/2014/main" id="{980B1C89-928B-7CE3-0BC0-7B3DD489C1E1}"/>
              </a:ext>
            </a:extLst>
          </p:cNvPr>
          <p:cNvSpPr txBox="1"/>
          <p:nvPr/>
        </p:nvSpPr>
        <p:spPr>
          <a:xfrm>
            <a:off x="-84679" y="4854694"/>
            <a:ext cx="3294814" cy="1077218"/>
          </a:xfrm>
          <a:prstGeom prst="rect">
            <a:avLst/>
          </a:prstGeom>
          <a:noFill/>
        </p:spPr>
        <p:txBody>
          <a:bodyPr wrap="square">
            <a:spAutoFit/>
          </a:bodyPr>
          <a:lstStyle/>
          <a:p>
            <a:pPr algn="ctr"/>
            <a:r>
              <a:rPr lang="en-GB" sz="3200" dirty="0">
                <a:solidFill>
                  <a:schemeClr val="bg1"/>
                </a:solidFill>
              </a:rPr>
              <a:t>The Human Element</a:t>
            </a:r>
            <a:endParaRPr lang="en-GB" sz="3200" dirty="0">
              <a:solidFill>
                <a:schemeClr val="bg1"/>
              </a:solidFill>
              <a:cs typeface="Poppins" panose="00000500000000000000" pitchFamily="2" charset="0"/>
            </a:endParaRPr>
          </a:p>
        </p:txBody>
      </p:sp>
      <p:sp>
        <p:nvSpPr>
          <p:cNvPr id="5" name="AutoShape 2" descr="chart, histogram">
            <a:extLst>
              <a:ext uri="{FF2B5EF4-FFF2-40B4-BE49-F238E27FC236}">
                <a16:creationId xmlns:a16="http://schemas.microsoft.com/office/drawing/2014/main" id="{03E56E05-C3D4-BE61-E6FA-74420AA51E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5F2C6878-952F-DBFD-9F30-09CE3B58F7EF}"/>
              </a:ext>
            </a:extLst>
          </p:cNvPr>
          <p:cNvSpPr txBox="1"/>
          <p:nvPr/>
        </p:nvSpPr>
        <p:spPr>
          <a:xfrm>
            <a:off x="4903494" y="205504"/>
            <a:ext cx="5481761" cy="6278642"/>
          </a:xfrm>
          <a:prstGeom prst="rect">
            <a:avLst/>
          </a:prstGeom>
          <a:noFill/>
        </p:spPr>
        <p:txBody>
          <a:bodyPr wrap="square">
            <a:spAutoFit/>
          </a:bodyPr>
          <a:lstStyle/>
          <a:p>
            <a:pPr algn="ctr">
              <a:lnSpc>
                <a:spcPct val="150000"/>
              </a:lnSpc>
            </a:pPr>
            <a:r>
              <a:rPr lang="en-GB" b="1" dirty="0">
                <a:latin typeface="Poppins" panose="00000500000000000000" pitchFamily="2" charset="0"/>
                <a:cs typeface="Poppins" panose="00000500000000000000" pitchFamily="2" charset="0"/>
              </a:rPr>
              <a:t>The Human Element: </a:t>
            </a:r>
          </a:p>
          <a:p>
            <a:pPr algn="ctr">
              <a:lnSpc>
                <a:spcPct val="150000"/>
              </a:lnSpc>
            </a:pPr>
            <a:r>
              <a:rPr lang="en-GB" b="1" dirty="0">
                <a:latin typeface="Poppins" panose="00000500000000000000" pitchFamily="2" charset="0"/>
                <a:cs typeface="Poppins" panose="00000500000000000000" pitchFamily="2" charset="0"/>
              </a:rPr>
              <a:t>Yachting’s Strongest System</a:t>
            </a:r>
            <a:r>
              <a:rPr lang="en-GB" dirty="0">
                <a:latin typeface="Poppins" panose="00000500000000000000" pitchFamily="2" charset="0"/>
                <a:cs typeface="Poppins" panose="00000500000000000000" pitchFamily="2" charset="0"/>
              </a:rPr>
              <a:t> </a:t>
            </a:r>
            <a:r>
              <a:rPr lang="en-GB" b="1" dirty="0">
                <a:latin typeface="Poppins" panose="00000500000000000000" pitchFamily="2" charset="0"/>
                <a:cs typeface="Poppins" panose="00000500000000000000" pitchFamily="2" charset="0"/>
              </a:rPr>
              <a:t>is Crew</a:t>
            </a:r>
          </a:p>
          <a:p>
            <a:pPr algn="ctr">
              <a:lnSpc>
                <a:spcPct val="150000"/>
              </a:lnSpc>
            </a:pPr>
            <a:endParaRPr lang="en-GB" dirty="0">
              <a:latin typeface="Poppins" panose="00000500000000000000" pitchFamily="2" charset="0"/>
              <a:cs typeface="Poppins" panose="00000500000000000000" pitchFamily="2" charset="0"/>
            </a:endParaRPr>
          </a:p>
          <a:p>
            <a:pPr algn="ctr">
              <a:lnSpc>
                <a:spcPct val="150000"/>
              </a:lnSpc>
            </a:pPr>
            <a:r>
              <a:rPr lang="en-GB" dirty="0">
                <a:latin typeface="Poppins" panose="00000500000000000000" pitchFamily="2" charset="0"/>
                <a:cs typeface="Poppins" panose="00000500000000000000" pitchFamily="2" charset="0"/>
              </a:rPr>
              <a:t>Human Element is not  a Soft Skill it’s the most critical safety and service system we have!</a:t>
            </a:r>
          </a:p>
          <a:p>
            <a:pPr algn="ctr">
              <a:lnSpc>
                <a:spcPct val="150000"/>
              </a:lnSpc>
            </a:pPr>
            <a:endParaRPr lang="en-GB" b="1" dirty="0">
              <a:latin typeface="Poppins" panose="00000500000000000000" pitchFamily="2" charset="0"/>
              <a:cs typeface="Poppins" panose="00000500000000000000" pitchFamily="2" charset="0"/>
            </a:endParaRPr>
          </a:p>
          <a:p>
            <a:pPr algn="ctr"/>
            <a:r>
              <a:rPr lang="en-GB" b="1" dirty="0">
                <a:latin typeface="Poppins" panose="00000500000000000000" pitchFamily="2" charset="0"/>
                <a:cs typeface="Poppins" panose="00000500000000000000" pitchFamily="2" charset="0"/>
              </a:rPr>
              <a:t>Crew Roles</a:t>
            </a:r>
            <a:r>
              <a:rPr lang="en-GB" dirty="0">
                <a:latin typeface="Poppins" panose="00000500000000000000" pitchFamily="2" charset="0"/>
                <a:cs typeface="Poppins" panose="00000500000000000000" pitchFamily="2" charset="0"/>
              </a:rPr>
              <a:t>: </a:t>
            </a:r>
          </a:p>
          <a:p>
            <a:pPr algn="ctr"/>
            <a:r>
              <a:rPr lang="en-GB" dirty="0">
                <a:latin typeface="Poppins" panose="00000500000000000000" pitchFamily="2" charset="0"/>
                <a:cs typeface="Poppins" panose="00000500000000000000" pitchFamily="2" charset="0"/>
              </a:rPr>
              <a:t>safety, service, leadership, technical</a:t>
            </a:r>
          </a:p>
          <a:p>
            <a:pPr algn="ctr"/>
            <a:endParaRPr lang="en-GB" dirty="0">
              <a:latin typeface="Poppins" panose="00000500000000000000" pitchFamily="2" charset="0"/>
              <a:cs typeface="Poppins" panose="00000500000000000000" pitchFamily="2" charset="0"/>
            </a:endParaRPr>
          </a:p>
          <a:p>
            <a:pPr algn="ctr"/>
            <a:r>
              <a:rPr lang="en-GB" b="1" dirty="0">
                <a:latin typeface="Poppins" panose="00000500000000000000" pitchFamily="2" charset="0"/>
                <a:cs typeface="Poppins" panose="00000500000000000000" pitchFamily="2" charset="0"/>
              </a:rPr>
              <a:t>Crew Responsibilities:</a:t>
            </a:r>
          </a:p>
          <a:p>
            <a:pPr algn="ctr"/>
            <a:r>
              <a:rPr lang="en-GB" dirty="0">
                <a:latin typeface="Poppins" panose="00000500000000000000" pitchFamily="2" charset="0"/>
                <a:cs typeface="Poppins" panose="00000500000000000000" pitchFamily="2" charset="0"/>
              </a:rPr>
              <a:t>human life, assets, environment, business </a:t>
            </a:r>
            <a:endParaRPr lang="en-GB" b="1" dirty="0">
              <a:latin typeface="Poppins" panose="00000500000000000000" pitchFamily="2" charset="0"/>
              <a:cs typeface="Poppins" panose="00000500000000000000" pitchFamily="2" charset="0"/>
            </a:endParaRPr>
          </a:p>
          <a:p>
            <a:pPr>
              <a:lnSpc>
                <a:spcPct val="150000"/>
              </a:lnSpc>
            </a:pPr>
            <a:endParaRPr lang="en-GB" sz="1400" dirty="0">
              <a:latin typeface="Poppins" panose="00000500000000000000" pitchFamily="2" charset="0"/>
              <a:cs typeface="Poppins" panose="00000500000000000000" pitchFamily="2" charset="0"/>
            </a:endParaRPr>
          </a:p>
          <a:p>
            <a:pPr algn="ctr">
              <a:lnSpc>
                <a:spcPct val="150000"/>
              </a:lnSpc>
            </a:pPr>
            <a:r>
              <a:rPr lang="en-GB" dirty="0">
                <a:latin typeface="Poppins" panose="00000500000000000000" pitchFamily="2" charset="0"/>
                <a:cs typeface="Poppins" panose="00000500000000000000" pitchFamily="2" charset="0"/>
              </a:rPr>
              <a:t>Crew well-being directly impacts </a:t>
            </a:r>
          </a:p>
          <a:p>
            <a:pPr algn="ctr">
              <a:lnSpc>
                <a:spcPct val="150000"/>
              </a:lnSpc>
            </a:pPr>
            <a:r>
              <a:rPr lang="en-GB" dirty="0">
                <a:latin typeface="Poppins" panose="00000500000000000000" pitchFamily="2" charset="0"/>
                <a:cs typeface="Poppins" panose="00000500000000000000" pitchFamily="2" charset="0"/>
              </a:rPr>
              <a:t>operational safety</a:t>
            </a:r>
          </a:p>
          <a:p>
            <a:pPr marL="285750" indent="-285750">
              <a:lnSpc>
                <a:spcPct val="150000"/>
              </a:lnSpc>
              <a:buFont typeface="Arial" panose="020B0604020202020204" pitchFamily="34" charset="0"/>
              <a:buChar char="•"/>
            </a:pPr>
            <a:endParaRPr lang="en-GB" sz="1400" dirty="0">
              <a:latin typeface="Poppins" panose="00000500000000000000" pitchFamily="2" charset="0"/>
              <a:cs typeface="Poppins" panose="00000500000000000000" pitchFamily="2" charset="0"/>
            </a:endParaRPr>
          </a:p>
          <a:p>
            <a:r>
              <a:rPr lang="en-GB" i="1" dirty="0">
                <a:latin typeface="Poppins" panose="00000500000000000000" pitchFamily="2" charset="0"/>
                <a:cs typeface="Poppins" panose="00000500000000000000" pitchFamily="2" charset="0"/>
              </a:rPr>
              <a:t>Industry must change its culture to recognising training as an asset investment, and not an added cost or bonus.</a:t>
            </a:r>
          </a:p>
        </p:txBody>
      </p:sp>
    </p:spTree>
    <p:extLst>
      <p:ext uri="{BB962C8B-B14F-4D97-AF65-F5344CB8AC3E}">
        <p14:creationId xmlns:p14="http://schemas.microsoft.com/office/powerpoint/2010/main" val="2591448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ED2B-A54C-2E8E-C1F3-07EF12395C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F2F47A6-DA00-7E9B-474D-EA308B3210D4}"/>
              </a:ext>
            </a:extLst>
          </p:cNvPr>
          <p:cNvPicPr>
            <a:picLocks noChangeAspect="1"/>
          </p:cNvPicPr>
          <p:nvPr/>
        </p:nvPicPr>
        <p:blipFill>
          <a:blip r:embed="rId3"/>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2C244B1B-FA88-A83C-3225-5046CE1FB27C}"/>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19A39C4F-72F4-B4F7-2B37-A51C807F0956}"/>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5" name="AutoShape 2" descr="chart, histogram">
            <a:extLst>
              <a:ext uri="{FF2B5EF4-FFF2-40B4-BE49-F238E27FC236}">
                <a16:creationId xmlns:a16="http://schemas.microsoft.com/office/drawing/2014/main" id="{3569ED7D-BE93-D878-6E8E-695B740D61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7AA9C97F-B8FD-33E5-A2CE-BF1120E16ABE}"/>
              </a:ext>
            </a:extLst>
          </p:cNvPr>
          <p:cNvSpPr txBox="1"/>
          <p:nvPr/>
        </p:nvSpPr>
        <p:spPr>
          <a:xfrm>
            <a:off x="4909256" y="321970"/>
            <a:ext cx="5769630" cy="5609942"/>
          </a:xfrm>
          <a:prstGeom prst="rect">
            <a:avLst/>
          </a:prstGeom>
          <a:noFill/>
        </p:spPr>
        <p:txBody>
          <a:bodyPr wrap="square">
            <a:spAutoFit/>
          </a:bodyPr>
          <a:lstStyle/>
          <a:p>
            <a:pPr>
              <a:lnSpc>
                <a:spcPct val="150000"/>
              </a:lnSpc>
            </a:pPr>
            <a:r>
              <a:rPr lang="en-GB" sz="2000" b="1" dirty="0">
                <a:latin typeface="Poppins" panose="00000500000000000000" pitchFamily="2" charset="0"/>
                <a:cs typeface="Poppins" panose="00000500000000000000" pitchFamily="2" charset="0"/>
              </a:rPr>
              <a:t>The Ripple Effect - Tsunami</a:t>
            </a:r>
          </a:p>
          <a:p>
            <a:pPr>
              <a:lnSpc>
                <a:spcPct val="150000"/>
              </a:lnSpc>
            </a:pPr>
            <a:endParaRPr lang="en-GB" b="1" dirty="0">
              <a:latin typeface="Poppins" panose="00000500000000000000" pitchFamily="2" charset="0"/>
              <a:cs typeface="Poppins" panose="00000500000000000000" pitchFamily="2" charset="0"/>
            </a:endParaRPr>
          </a:p>
          <a:p>
            <a:pPr>
              <a:lnSpc>
                <a:spcPct val="150000"/>
              </a:lnSpc>
            </a:pPr>
            <a:r>
              <a:rPr lang="en-GB" b="1" dirty="0">
                <a:latin typeface="Poppins" panose="00000500000000000000" pitchFamily="2" charset="0"/>
                <a:cs typeface="Poppins" panose="00000500000000000000" pitchFamily="2" charset="0"/>
              </a:rPr>
              <a:t>Operational cost: </a:t>
            </a:r>
            <a:r>
              <a:rPr lang="en-GB" dirty="0">
                <a:latin typeface="Poppins" panose="00000500000000000000" pitchFamily="2" charset="0"/>
                <a:cs typeface="Poppins" panose="00000500000000000000" pitchFamily="2" charset="0"/>
              </a:rPr>
              <a:t>Avoidable incidents, unsafe practices, crew turnover</a:t>
            </a:r>
          </a:p>
          <a:p>
            <a:pPr algn="ctr">
              <a:lnSpc>
                <a:spcPct val="150000"/>
              </a:lnSpc>
            </a:pPr>
            <a:r>
              <a:rPr lang="en-GB" b="1" dirty="0">
                <a:latin typeface="Poppins" panose="00000500000000000000" pitchFamily="2" charset="0"/>
                <a:cs typeface="Poppins" panose="00000500000000000000" pitchFamily="2" charset="0"/>
              </a:rPr>
              <a:t>&amp;</a:t>
            </a:r>
          </a:p>
          <a:p>
            <a:pPr>
              <a:lnSpc>
                <a:spcPct val="150000"/>
              </a:lnSpc>
            </a:pPr>
            <a:r>
              <a:rPr lang="en-GB" b="1" dirty="0">
                <a:latin typeface="Poppins" panose="00000500000000000000" pitchFamily="2" charset="0"/>
                <a:cs typeface="Poppins" panose="00000500000000000000" pitchFamily="2" charset="0"/>
              </a:rPr>
              <a:t>Human cost: </a:t>
            </a:r>
            <a:r>
              <a:rPr lang="en-GB" dirty="0">
                <a:latin typeface="Poppins" panose="00000500000000000000" pitchFamily="2" charset="0"/>
                <a:cs typeface="Poppins" panose="00000500000000000000" pitchFamily="2" charset="0"/>
              </a:rPr>
              <a:t>fatigue, mental health,, lives at risk</a:t>
            </a:r>
          </a:p>
          <a:p>
            <a:pPr algn="ctr">
              <a:lnSpc>
                <a:spcPct val="150000"/>
              </a:lnSpc>
            </a:pPr>
            <a:r>
              <a:rPr lang="en-GB" b="1" dirty="0">
                <a:latin typeface="Poppins" panose="00000500000000000000" pitchFamily="2" charset="0"/>
                <a:cs typeface="Poppins" panose="00000500000000000000" pitchFamily="2" charset="0"/>
              </a:rPr>
              <a:t>&amp;</a:t>
            </a:r>
          </a:p>
          <a:p>
            <a:pPr>
              <a:lnSpc>
                <a:spcPct val="150000"/>
              </a:lnSpc>
            </a:pPr>
            <a:r>
              <a:rPr lang="en-GB" b="1" dirty="0">
                <a:latin typeface="Poppins" panose="00000500000000000000" pitchFamily="2" charset="0"/>
                <a:cs typeface="Poppins" panose="00000500000000000000" pitchFamily="2" charset="0"/>
              </a:rPr>
              <a:t>Business cost: </a:t>
            </a:r>
            <a:r>
              <a:rPr lang="en-GB" dirty="0">
                <a:latin typeface="Poppins" panose="00000500000000000000" pitchFamily="2" charset="0"/>
                <a:cs typeface="Poppins" panose="00000500000000000000" pitchFamily="2" charset="0"/>
              </a:rPr>
              <a:t>reputation, liability, premiums</a:t>
            </a:r>
          </a:p>
          <a:p>
            <a:pPr>
              <a:lnSpc>
                <a:spcPct val="150000"/>
              </a:lnSpc>
            </a:pPr>
            <a:endParaRPr lang="en-GB" dirty="0">
              <a:latin typeface="Poppins" panose="00000500000000000000" pitchFamily="2" charset="0"/>
              <a:cs typeface="Poppins" panose="00000500000000000000" pitchFamily="2" charset="0"/>
            </a:endParaRPr>
          </a:p>
          <a:p>
            <a:pPr>
              <a:lnSpc>
                <a:spcPct val="150000"/>
              </a:lnSpc>
            </a:pPr>
            <a:endParaRPr lang="en-GB" dirty="0">
              <a:latin typeface="Poppins" panose="00000500000000000000" pitchFamily="2" charset="0"/>
              <a:cs typeface="Poppins" panose="00000500000000000000" pitchFamily="2" charset="0"/>
            </a:endParaRPr>
          </a:p>
          <a:p>
            <a:pPr>
              <a:lnSpc>
                <a:spcPct val="150000"/>
              </a:lnSpc>
            </a:pPr>
            <a:endParaRPr lang="en-GB" dirty="0">
              <a:latin typeface="Poppins" panose="00000500000000000000" pitchFamily="2" charset="0"/>
              <a:cs typeface="Poppins" panose="00000500000000000000" pitchFamily="2" charset="0"/>
            </a:endParaRPr>
          </a:p>
          <a:p>
            <a:pPr>
              <a:lnSpc>
                <a:spcPct val="150000"/>
              </a:lnSpc>
            </a:pPr>
            <a:r>
              <a:rPr lang="en-GB" i="1" dirty="0">
                <a:latin typeface="Poppins" panose="00000500000000000000" pitchFamily="2" charset="0"/>
                <a:cs typeface="Poppins" panose="00000500000000000000" pitchFamily="2" charset="0"/>
              </a:rPr>
              <a:t>This isn’t just a human issue — it’s a financial and operational one.</a:t>
            </a:r>
          </a:p>
        </p:txBody>
      </p:sp>
      <p:sp>
        <p:nvSpPr>
          <p:cNvPr id="9" name="TextBox 8">
            <a:extLst>
              <a:ext uri="{FF2B5EF4-FFF2-40B4-BE49-F238E27FC236}">
                <a16:creationId xmlns:a16="http://schemas.microsoft.com/office/drawing/2014/main" id="{ADC1A264-2089-65D9-2DCF-AFA55BDEDD01}"/>
              </a:ext>
            </a:extLst>
          </p:cNvPr>
          <p:cNvSpPr txBox="1"/>
          <p:nvPr/>
        </p:nvSpPr>
        <p:spPr>
          <a:xfrm>
            <a:off x="31479" y="5208685"/>
            <a:ext cx="3294814" cy="523220"/>
          </a:xfrm>
          <a:prstGeom prst="rect">
            <a:avLst/>
          </a:prstGeom>
          <a:noFill/>
        </p:spPr>
        <p:txBody>
          <a:bodyPr wrap="square">
            <a:spAutoFit/>
          </a:bodyPr>
          <a:lstStyle/>
          <a:p>
            <a:pPr algn="ctr"/>
            <a:r>
              <a:rPr lang="en-GB" sz="2800" dirty="0">
                <a:solidFill>
                  <a:schemeClr val="bg1"/>
                </a:solidFill>
                <a:cs typeface="Poppins" panose="00000500000000000000" pitchFamily="2" charset="0"/>
              </a:rPr>
              <a:t>Consequences</a:t>
            </a:r>
          </a:p>
        </p:txBody>
      </p:sp>
    </p:spTree>
    <p:extLst>
      <p:ext uri="{BB962C8B-B14F-4D97-AF65-F5344CB8AC3E}">
        <p14:creationId xmlns:p14="http://schemas.microsoft.com/office/powerpoint/2010/main" val="156637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ACA4B-6663-40E8-361C-D699FDEEE6EB}"/>
            </a:ext>
          </a:extLst>
        </p:cNvPr>
        <p:cNvGrpSpPr/>
        <p:nvPr/>
      </p:nvGrpSpPr>
      <p:grpSpPr>
        <a:xfrm>
          <a:off x="0" y="0"/>
          <a:ext cx="0" cy="0"/>
          <a:chOff x="0" y="0"/>
          <a:chExt cx="0" cy="0"/>
        </a:xfrm>
      </p:grpSpPr>
      <p:grpSp>
        <p:nvGrpSpPr>
          <p:cNvPr id="25" name="Groep 53">
            <a:extLst>
              <a:ext uri="{FF2B5EF4-FFF2-40B4-BE49-F238E27FC236}">
                <a16:creationId xmlns:a16="http://schemas.microsoft.com/office/drawing/2014/main" id="{2B4675A5-6A62-E65A-9E9A-AE768E231438}"/>
              </a:ext>
            </a:extLst>
          </p:cNvPr>
          <p:cNvGrpSpPr/>
          <p:nvPr/>
        </p:nvGrpSpPr>
        <p:grpSpPr>
          <a:xfrm>
            <a:off x="4461806" y="4627959"/>
            <a:ext cx="6510994" cy="2187112"/>
            <a:chOff x="10972800" y="3390900"/>
            <a:chExt cx="5638800" cy="1857136"/>
          </a:xfrm>
        </p:grpSpPr>
        <p:sp>
          <p:nvSpPr>
            <p:cNvPr id="26" name="Rechthoek 41">
              <a:extLst>
                <a:ext uri="{FF2B5EF4-FFF2-40B4-BE49-F238E27FC236}">
                  <a16:creationId xmlns:a16="http://schemas.microsoft.com/office/drawing/2014/main" id="{15EB1EC6-AD8A-77C4-9017-2F6911D10102}"/>
                </a:ext>
              </a:extLst>
            </p:cNvPr>
            <p:cNvSpPr/>
            <p:nvPr/>
          </p:nvSpPr>
          <p:spPr>
            <a:xfrm>
              <a:off x="10972800" y="3390900"/>
              <a:ext cx="5638800" cy="1857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pic>
          <p:nvPicPr>
            <p:cNvPr id="27" name="object 23">
              <a:extLst>
                <a:ext uri="{FF2B5EF4-FFF2-40B4-BE49-F238E27FC236}">
                  <a16:creationId xmlns:a16="http://schemas.microsoft.com/office/drawing/2014/main" id="{50B7DAD8-9CB7-76FF-F7AD-4ECCF2A0F911}"/>
                </a:ext>
              </a:extLst>
            </p:cNvPr>
            <p:cNvPicPr/>
            <p:nvPr/>
          </p:nvPicPr>
          <p:blipFill>
            <a:blip r:embed="rId3" cstate="print">
              <a:extLst>
                <a:ext uri="{28A0092B-C50C-407E-A947-70E740481C1C}">
                  <a14:useLocalDpi xmlns:a14="http://schemas.microsoft.com/office/drawing/2010/main"/>
                </a:ext>
              </a:extLst>
            </a:blip>
            <a:stretch>
              <a:fillRect/>
            </a:stretch>
          </p:blipFill>
          <p:spPr>
            <a:xfrm>
              <a:off x="13040600" y="3609009"/>
              <a:ext cx="1977353" cy="72921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100000" b="100000"/>
              </a:path>
              <a:tileRect t="-100000" r="-100000"/>
            </a:gradFill>
          </p:spPr>
        </p:pic>
        <p:pic>
          <p:nvPicPr>
            <p:cNvPr id="28" name="object 26">
              <a:extLst>
                <a:ext uri="{FF2B5EF4-FFF2-40B4-BE49-F238E27FC236}">
                  <a16:creationId xmlns:a16="http://schemas.microsoft.com/office/drawing/2014/main" id="{C2303782-C629-E803-A759-9C122502567F}"/>
                </a:ext>
              </a:extLst>
            </p:cNvPr>
            <p:cNvPicPr/>
            <p:nvPr/>
          </p:nvPicPr>
          <p:blipFill>
            <a:blip r:embed="rId4" cstate="print"/>
            <a:stretch>
              <a:fillRect/>
            </a:stretch>
          </p:blipFill>
          <p:spPr>
            <a:xfrm>
              <a:off x="15401938" y="4420525"/>
              <a:ext cx="1142162" cy="66832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100000" b="100000"/>
              </a:path>
              <a:tileRect t="-100000" r="-100000"/>
            </a:gradFill>
          </p:spPr>
        </p:pic>
        <p:pic>
          <p:nvPicPr>
            <p:cNvPr id="29" name="Picture 28">
              <a:extLst>
                <a:ext uri="{FF2B5EF4-FFF2-40B4-BE49-F238E27FC236}">
                  <a16:creationId xmlns:a16="http://schemas.microsoft.com/office/drawing/2014/main" id="{5DA259FD-3BC1-0F57-DA87-CB9AE7552E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303397" y="3464720"/>
              <a:ext cx="1126914" cy="743284"/>
            </a:xfrm>
            <a:prstGeom prst="rect">
              <a:avLst/>
            </a:prstGeom>
          </p:spPr>
        </p:pic>
        <p:pic>
          <p:nvPicPr>
            <p:cNvPr id="30" name="Afbeelding 49" descr="Afbeelding met Graphics, Lettertype, grafische vormgeving, ontwerp&#10;&#10;Automatisch gegenereerde beschrijving">
              <a:extLst>
                <a:ext uri="{FF2B5EF4-FFF2-40B4-BE49-F238E27FC236}">
                  <a16:creationId xmlns:a16="http://schemas.microsoft.com/office/drawing/2014/main" id="{37F2AF08-F90E-336A-4633-894F3ED3B3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226704" y="3755365"/>
              <a:ext cx="1516933" cy="464968"/>
            </a:xfrm>
            <a:prstGeom prst="rect">
              <a:avLst/>
            </a:prstGeom>
          </p:spPr>
        </p:pic>
        <p:pic>
          <p:nvPicPr>
            <p:cNvPr id="31" name="Picture 4" descr="PYA | Antibes">
              <a:extLst>
                <a:ext uri="{FF2B5EF4-FFF2-40B4-BE49-F238E27FC236}">
                  <a16:creationId xmlns:a16="http://schemas.microsoft.com/office/drawing/2014/main" id="{A41754F9-34BC-EFF1-4AE8-9BF86EBE240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4216582" y="4415305"/>
              <a:ext cx="1031656" cy="7292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Our Industry Associations and Partners | The Yard Brisbane">
              <a:extLst>
                <a:ext uri="{FF2B5EF4-FFF2-40B4-BE49-F238E27FC236}">
                  <a16:creationId xmlns:a16="http://schemas.microsoft.com/office/drawing/2014/main" id="{1717C76D-F440-A4A4-5369-4976CF1B442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991057" y="4297305"/>
              <a:ext cx="1142847" cy="826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a:extLst>
                <a:ext uri="{FF2B5EF4-FFF2-40B4-BE49-F238E27FC236}">
                  <a16:creationId xmlns:a16="http://schemas.microsoft.com/office/drawing/2014/main" id="{FF233665-7BA5-ADAE-D8F0-EF08258491C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190298" y="4287459"/>
              <a:ext cx="1718081" cy="95449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5D70B475-8745-E544-9FA7-7DEEF483DF98}"/>
              </a:ext>
            </a:extLst>
          </p:cNvPr>
          <p:cNvPicPr>
            <a:picLocks noChangeAspect="1"/>
          </p:cNvPicPr>
          <p:nvPr/>
        </p:nvPicPr>
        <p:blipFill>
          <a:blip r:embed="rId10"/>
          <a:srcRect l="3568" t="4688" r="7441" b="5240"/>
          <a:stretch>
            <a:fillRect/>
          </a:stretch>
        </p:blipFill>
        <p:spPr>
          <a:xfrm>
            <a:off x="-12948" y="0"/>
            <a:ext cx="3294815" cy="5931912"/>
          </a:xfrm>
          <a:prstGeom prst="rect">
            <a:avLst/>
          </a:prstGeom>
        </p:spPr>
      </p:pic>
      <p:pic>
        <p:nvPicPr>
          <p:cNvPr id="10" name="Picture 9">
            <a:extLst>
              <a:ext uri="{FF2B5EF4-FFF2-40B4-BE49-F238E27FC236}">
                <a16:creationId xmlns:a16="http://schemas.microsoft.com/office/drawing/2014/main" id="{B433E11E-2333-6C13-4852-A983E115DD9C}"/>
              </a:ext>
            </a:extLst>
          </p:cNvPr>
          <p:cNvPicPr>
            <a:picLocks noChangeAspect="1"/>
          </p:cNvPicPr>
          <p:nvPr/>
        </p:nvPicPr>
        <p:blipFill>
          <a:blip r:embed="rId11">
            <a:duotone>
              <a:prstClr val="black"/>
              <a:schemeClr val="accent1">
                <a:tint val="45000"/>
                <a:satMod val="400000"/>
              </a:schemeClr>
            </a:duotone>
          </a:blip>
          <a:stretch>
            <a:fillRect/>
          </a:stretch>
        </p:blipFill>
        <p:spPr>
          <a:xfrm>
            <a:off x="269620" y="5719044"/>
            <a:ext cx="2560320" cy="1357464"/>
          </a:xfrm>
          <a:prstGeom prst="rect">
            <a:avLst/>
          </a:prstGeom>
        </p:spPr>
      </p:pic>
      <p:pic>
        <p:nvPicPr>
          <p:cNvPr id="8" name="Picture 7">
            <a:extLst>
              <a:ext uri="{FF2B5EF4-FFF2-40B4-BE49-F238E27FC236}">
                <a16:creationId xmlns:a16="http://schemas.microsoft.com/office/drawing/2014/main" id="{4D94CF07-6217-6B45-4361-94F44F57C1C8}"/>
              </a:ext>
            </a:extLst>
          </p:cNvPr>
          <p:cNvPicPr>
            <a:picLocks noChangeAspect="1"/>
          </p:cNvPicPr>
          <p:nvPr/>
        </p:nvPicPr>
        <p:blipFill rotWithShape="1">
          <a:blip r:embed="rId12">
            <a:duotone>
              <a:schemeClr val="bg2">
                <a:shade val="45000"/>
                <a:satMod val="135000"/>
              </a:schemeClr>
              <a:prstClr val="white"/>
            </a:duotone>
            <a:extLst>
              <a:ext uri="{BEBA8EAE-BF5A-486C-A8C5-ECC9F3942E4B}">
                <a14:imgProps xmlns:a14="http://schemas.microsoft.com/office/drawing/2010/main">
                  <a14:imgLayer r:embed="rId13">
                    <a14:imgEffect>
                      <a14:brightnessContrast bright="40000" contrast="40000"/>
                    </a14:imgEffect>
                  </a14:imgLayer>
                </a14:imgProps>
              </a:ext>
            </a:extLst>
          </a:blip>
          <a:srcRect b="26283"/>
          <a:stretch/>
        </p:blipFill>
        <p:spPr>
          <a:xfrm>
            <a:off x="-243954" y="-639905"/>
            <a:ext cx="3662239" cy="1909327"/>
          </a:xfrm>
          <a:prstGeom prst="rect">
            <a:avLst/>
          </a:prstGeom>
        </p:spPr>
      </p:pic>
      <p:sp>
        <p:nvSpPr>
          <p:cNvPr id="4" name="TextBox 3">
            <a:extLst>
              <a:ext uri="{FF2B5EF4-FFF2-40B4-BE49-F238E27FC236}">
                <a16:creationId xmlns:a16="http://schemas.microsoft.com/office/drawing/2014/main" id="{E929646B-6377-2281-5969-086ED8FE648D}"/>
              </a:ext>
            </a:extLst>
          </p:cNvPr>
          <p:cNvSpPr txBox="1"/>
          <p:nvPr/>
        </p:nvSpPr>
        <p:spPr>
          <a:xfrm>
            <a:off x="-97627" y="4854694"/>
            <a:ext cx="3294814" cy="1077218"/>
          </a:xfrm>
          <a:prstGeom prst="rect">
            <a:avLst/>
          </a:prstGeom>
          <a:noFill/>
        </p:spPr>
        <p:txBody>
          <a:bodyPr wrap="square">
            <a:spAutoFit/>
          </a:bodyPr>
          <a:lstStyle/>
          <a:p>
            <a:pPr algn="ctr"/>
            <a:r>
              <a:rPr lang="en-GB" sz="3200" dirty="0">
                <a:solidFill>
                  <a:schemeClr val="bg1"/>
                </a:solidFill>
              </a:rPr>
              <a:t>Change is Happening</a:t>
            </a:r>
            <a:endParaRPr lang="en-GB" sz="3200" dirty="0">
              <a:solidFill>
                <a:schemeClr val="bg1"/>
              </a:solidFill>
              <a:latin typeface="Poppins" panose="00000500000000000000" pitchFamily="2" charset="0"/>
              <a:cs typeface="Poppins" panose="00000500000000000000" pitchFamily="2" charset="0"/>
            </a:endParaRPr>
          </a:p>
        </p:txBody>
      </p:sp>
      <p:sp>
        <p:nvSpPr>
          <p:cNvPr id="5" name="AutoShape 2" descr="chart, histogram">
            <a:extLst>
              <a:ext uri="{FF2B5EF4-FFF2-40B4-BE49-F238E27FC236}">
                <a16:creationId xmlns:a16="http://schemas.microsoft.com/office/drawing/2014/main" id="{F35669EA-C073-DFE9-9ECC-A8C2DCDE9F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E15B2490-7EC4-BD6B-1A95-A3FF1A32F1F3}"/>
              </a:ext>
            </a:extLst>
          </p:cNvPr>
          <p:cNvSpPr txBox="1"/>
          <p:nvPr/>
        </p:nvSpPr>
        <p:spPr>
          <a:xfrm>
            <a:off x="5001232" y="2408999"/>
            <a:ext cx="5432142" cy="2036840"/>
          </a:xfrm>
          <a:prstGeom prst="rect">
            <a:avLst/>
          </a:prstGeom>
          <a:noFill/>
        </p:spPr>
        <p:txBody>
          <a:bodyPr wrap="square">
            <a:spAutoFit/>
          </a:bodyPr>
          <a:lstStyle/>
          <a:p>
            <a:pPr algn="ctr" eaLnBrk="0" fontAlgn="base" hangingPunct="0">
              <a:lnSpc>
                <a:spcPct val="150000"/>
              </a:lnSpc>
              <a:spcBef>
                <a:spcPts val="300"/>
              </a:spcBef>
              <a:spcAft>
                <a:spcPts val="300"/>
              </a:spcAft>
            </a:pPr>
            <a:r>
              <a:rPr lang="en-US" altLang="en-US" sz="2000" b="1" dirty="0">
                <a:latin typeface="Poppins" panose="00000500000000000000" pitchFamily="2" charset="0"/>
                <a:cs typeface="Poppins" panose="00000500000000000000" pitchFamily="2" charset="0"/>
              </a:rPr>
              <a:t>Superyacht Alliance For Professional Standards </a:t>
            </a:r>
            <a:r>
              <a:rPr lang="en-US" altLang="en-US" sz="2000" dirty="0">
                <a:latin typeface="Poppins" panose="00000500000000000000" pitchFamily="2" charset="0"/>
                <a:cs typeface="Poppins" panose="00000500000000000000" pitchFamily="2" charset="0"/>
              </a:rPr>
              <a:t>A strategic collaboration to reshape industry standards, ethics, &amp; practices.</a:t>
            </a:r>
          </a:p>
          <a:p>
            <a:pPr algn="ctr" eaLnBrk="0" fontAlgn="base" hangingPunct="0">
              <a:lnSpc>
                <a:spcPct val="150000"/>
              </a:lnSpc>
              <a:spcBef>
                <a:spcPts val="300"/>
              </a:spcBef>
              <a:spcAft>
                <a:spcPts val="300"/>
              </a:spcAft>
            </a:pPr>
            <a:endParaRPr lang="en-US" altLang="en-US" sz="100" dirty="0">
              <a:latin typeface="Poppins" panose="00000500000000000000" pitchFamily="2" charset="0"/>
              <a:cs typeface="Poppins" panose="00000500000000000000" pitchFamily="2" charset="0"/>
            </a:endParaRPr>
          </a:p>
        </p:txBody>
      </p:sp>
      <p:pic>
        <p:nvPicPr>
          <p:cNvPr id="11" name="Afbeelding 6">
            <a:extLst>
              <a:ext uri="{FF2B5EF4-FFF2-40B4-BE49-F238E27FC236}">
                <a16:creationId xmlns:a16="http://schemas.microsoft.com/office/drawing/2014/main" id="{73E87973-7CC1-AD6F-219B-A0167283491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81558" y="-143765"/>
            <a:ext cx="4152442" cy="2076223"/>
          </a:xfrm>
          <a:prstGeom prst="rect">
            <a:avLst/>
          </a:prstGeom>
        </p:spPr>
      </p:pic>
      <p:sp>
        <p:nvSpPr>
          <p:cNvPr id="19" name="object 38">
            <a:extLst>
              <a:ext uri="{FF2B5EF4-FFF2-40B4-BE49-F238E27FC236}">
                <a16:creationId xmlns:a16="http://schemas.microsoft.com/office/drawing/2014/main" id="{17BDFB0B-CA51-5C57-F7F0-63489A770479}"/>
              </a:ext>
            </a:extLst>
          </p:cNvPr>
          <p:cNvSpPr txBox="1"/>
          <p:nvPr/>
        </p:nvSpPr>
        <p:spPr>
          <a:xfrm>
            <a:off x="5681558" y="4613675"/>
            <a:ext cx="3643427" cy="216406"/>
          </a:xfrm>
          <a:prstGeom prst="rect">
            <a:avLst/>
          </a:prstGeom>
        </p:spPr>
        <p:txBody>
          <a:bodyPr vert="horz" wrap="square" lIns="0" tIns="16193" rIns="0" bIns="0" rtlCol="0">
            <a:spAutoFit/>
          </a:bodyPr>
          <a:lstStyle/>
          <a:p>
            <a:pPr marL="9525" marR="3810" indent="-953" algn="ctr">
              <a:spcBef>
                <a:spcPts val="127"/>
              </a:spcBef>
            </a:pPr>
            <a:endParaRPr sz="1300" dirty="0">
              <a:latin typeface="Arial" panose="020B0604020202020204" pitchFamily="34" charset="0"/>
              <a:cs typeface="Arial" panose="020B0604020202020204" pitchFamily="34" charset="0"/>
            </a:endParaRPr>
          </a:p>
        </p:txBody>
      </p:sp>
      <p:sp>
        <p:nvSpPr>
          <p:cNvPr id="20" name="object 38">
            <a:extLst>
              <a:ext uri="{FF2B5EF4-FFF2-40B4-BE49-F238E27FC236}">
                <a16:creationId xmlns:a16="http://schemas.microsoft.com/office/drawing/2014/main" id="{75014960-8191-D113-711A-F49EC029D73A}"/>
              </a:ext>
            </a:extLst>
          </p:cNvPr>
          <p:cNvSpPr txBox="1"/>
          <p:nvPr/>
        </p:nvSpPr>
        <p:spPr>
          <a:xfrm>
            <a:off x="5016704" y="5265705"/>
            <a:ext cx="5698391" cy="235458"/>
          </a:xfrm>
          <a:prstGeom prst="rect">
            <a:avLst/>
          </a:prstGeom>
        </p:spPr>
        <p:txBody>
          <a:bodyPr vert="horz" wrap="square" lIns="0" tIns="16193" rIns="0" bIns="0" rtlCol="0">
            <a:spAutoFit/>
          </a:bodyPr>
          <a:lstStyle/>
          <a:p>
            <a:pPr marL="9525" marR="3810" indent="-953" algn="ctr">
              <a:spcBef>
                <a:spcPts val="127"/>
              </a:spcBef>
            </a:pPr>
            <a:endParaRP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165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47C5-92E3-4012-4468-EE8C84F01C8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8E4039-B69F-C8D6-F2C5-842CDB971BA8}"/>
              </a:ext>
            </a:extLst>
          </p:cNvPr>
          <p:cNvPicPr>
            <a:picLocks noChangeAspect="1"/>
          </p:cNvPicPr>
          <p:nvPr/>
        </p:nvPicPr>
        <p:blipFill>
          <a:blip r:embed="rId3"/>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A29A81FA-8390-00DE-2E8E-62100F335325}"/>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17F9DDF7-2C84-2399-F5F2-CAB32C9BBE74}"/>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4" name="TextBox 3">
            <a:extLst>
              <a:ext uri="{FF2B5EF4-FFF2-40B4-BE49-F238E27FC236}">
                <a16:creationId xmlns:a16="http://schemas.microsoft.com/office/drawing/2014/main" id="{870878EB-D697-08BC-F081-85E156296B9E}"/>
              </a:ext>
            </a:extLst>
          </p:cNvPr>
          <p:cNvSpPr txBox="1"/>
          <p:nvPr/>
        </p:nvSpPr>
        <p:spPr>
          <a:xfrm>
            <a:off x="-84679" y="4854694"/>
            <a:ext cx="3294814" cy="1077218"/>
          </a:xfrm>
          <a:prstGeom prst="rect">
            <a:avLst/>
          </a:prstGeom>
          <a:noFill/>
        </p:spPr>
        <p:txBody>
          <a:bodyPr wrap="square">
            <a:spAutoFit/>
          </a:bodyPr>
          <a:lstStyle/>
          <a:p>
            <a:pPr algn="ctr"/>
            <a:r>
              <a:rPr lang="en-GB" sz="3200" dirty="0">
                <a:solidFill>
                  <a:schemeClr val="bg1"/>
                </a:solidFill>
              </a:rPr>
              <a:t>Change is Happening</a:t>
            </a:r>
            <a:endParaRPr lang="en-GB" sz="3200" dirty="0">
              <a:solidFill>
                <a:schemeClr val="bg1"/>
              </a:solidFill>
              <a:latin typeface="Poppins" panose="00000500000000000000" pitchFamily="2" charset="0"/>
              <a:cs typeface="Poppins" panose="00000500000000000000" pitchFamily="2" charset="0"/>
            </a:endParaRPr>
          </a:p>
        </p:txBody>
      </p:sp>
      <p:sp>
        <p:nvSpPr>
          <p:cNvPr id="5" name="AutoShape 2" descr="chart, histogram">
            <a:extLst>
              <a:ext uri="{FF2B5EF4-FFF2-40B4-BE49-F238E27FC236}">
                <a16:creationId xmlns:a16="http://schemas.microsoft.com/office/drawing/2014/main" id="{240F86B2-8D3A-6003-6017-E015F1CB9E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Afbeelding 6">
            <a:extLst>
              <a:ext uri="{FF2B5EF4-FFF2-40B4-BE49-F238E27FC236}">
                <a16:creationId xmlns:a16="http://schemas.microsoft.com/office/drawing/2014/main" id="{CFC6B845-FD88-1376-6F6C-B60822928A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50729" y="-272808"/>
            <a:ext cx="3847366" cy="1923684"/>
          </a:xfrm>
          <a:prstGeom prst="rect">
            <a:avLst/>
          </a:prstGeom>
        </p:spPr>
      </p:pic>
      <p:sp>
        <p:nvSpPr>
          <p:cNvPr id="19" name="object 38">
            <a:extLst>
              <a:ext uri="{FF2B5EF4-FFF2-40B4-BE49-F238E27FC236}">
                <a16:creationId xmlns:a16="http://schemas.microsoft.com/office/drawing/2014/main" id="{3815AD34-C2A5-737A-E093-CA0E21EE9544}"/>
              </a:ext>
            </a:extLst>
          </p:cNvPr>
          <p:cNvSpPr txBox="1"/>
          <p:nvPr/>
        </p:nvSpPr>
        <p:spPr>
          <a:xfrm>
            <a:off x="5681558" y="4613675"/>
            <a:ext cx="3643427" cy="216406"/>
          </a:xfrm>
          <a:prstGeom prst="rect">
            <a:avLst/>
          </a:prstGeom>
        </p:spPr>
        <p:txBody>
          <a:bodyPr vert="horz" wrap="square" lIns="0" tIns="16193" rIns="0" bIns="0" rtlCol="0">
            <a:spAutoFit/>
          </a:bodyPr>
          <a:lstStyle/>
          <a:p>
            <a:pPr marL="9525" marR="3810" indent="-953" algn="ctr">
              <a:spcBef>
                <a:spcPts val="127"/>
              </a:spcBef>
            </a:pPr>
            <a:endParaRPr sz="1300" dirty="0">
              <a:latin typeface="Arial" panose="020B0604020202020204" pitchFamily="34" charset="0"/>
              <a:cs typeface="Arial" panose="020B0604020202020204" pitchFamily="34" charset="0"/>
            </a:endParaRPr>
          </a:p>
        </p:txBody>
      </p:sp>
      <p:sp>
        <p:nvSpPr>
          <p:cNvPr id="20" name="object 38">
            <a:extLst>
              <a:ext uri="{FF2B5EF4-FFF2-40B4-BE49-F238E27FC236}">
                <a16:creationId xmlns:a16="http://schemas.microsoft.com/office/drawing/2014/main" id="{08A7BAB6-DB6B-DE1A-D5E6-D285E12C5440}"/>
              </a:ext>
            </a:extLst>
          </p:cNvPr>
          <p:cNvSpPr txBox="1"/>
          <p:nvPr/>
        </p:nvSpPr>
        <p:spPr>
          <a:xfrm>
            <a:off x="5016705" y="5265705"/>
            <a:ext cx="5115416" cy="216406"/>
          </a:xfrm>
          <a:prstGeom prst="rect">
            <a:avLst/>
          </a:prstGeom>
        </p:spPr>
        <p:txBody>
          <a:bodyPr vert="horz" wrap="square" lIns="0" tIns="16193" rIns="0" bIns="0" rtlCol="0">
            <a:spAutoFit/>
          </a:bodyPr>
          <a:lstStyle/>
          <a:p>
            <a:pPr marL="9525" marR="3810" indent="-953" algn="ctr">
              <a:spcBef>
                <a:spcPts val="127"/>
              </a:spcBef>
            </a:pPr>
            <a:endParaRPr sz="1300" dirty="0">
              <a:latin typeface="Arial" panose="020B0604020202020204" pitchFamily="34" charset="0"/>
              <a:cs typeface="Arial" panose="020B0604020202020204" pitchFamily="34" charset="0"/>
            </a:endParaRPr>
          </a:p>
        </p:txBody>
      </p:sp>
      <p:sp>
        <p:nvSpPr>
          <p:cNvPr id="21" name="object 38">
            <a:extLst>
              <a:ext uri="{FF2B5EF4-FFF2-40B4-BE49-F238E27FC236}">
                <a16:creationId xmlns:a16="http://schemas.microsoft.com/office/drawing/2014/main" id="{A8D91BF5-A191-66AB-6907-0E32B75C6E0C}"/>
              </a:ext>
            </a:extLst>
          </p:cNvPr>
          <p:cNvSpPr txBox="1"/>
          <p:nvPr/>
        </p:nvSpPr>
        <p:spPr>
          <a:xfrm>
            <a:off x="4903494" y="2134370"/>
            <a:ext cx="5477639" cy="2647841"/>
          </a:xfrm>
          <a:prstGeom prst="rect">
            <a:avLst/>
          </a:prstGeom>
        </p:spPr>
        <p:txBody>
          <a:bodyPr vert="horz" wrap="square" lIns="0" tIns="16193" rIns="0" bIns="0" rtlCol="0">
            <a:spAutoFit/>
          </a:bodyPr>
          <a:lstStyle/>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Raising the Bar - </a:t>
            </a:r>
            <a:r>
              <a:rPr sz="1600" i="1" spc="-8" dirty="0">
                <a:latin typeface="Poppins" panose="00000500000000000000" pitchFamily="2" charset="0"/>
                <a:cs typeface="Poppins" panose="00000500000000000000" pitchFamily="2" charset="0"/>
              </a:rPr>
              <a:t>Engaging, </a:t>
            </a:r>
            <a:r>
              <a:rPr sz="1600" i="1" dirty="0">
                <a:latin typeface="Poppins" panose="00000500000000000000" pitchFamily="2" charset="0"/>
                <a:cs typeface="Poppins" panose="00000500000000000000" pitchFamily="2" charset="0"/>
              </a:rPr>
              <a:t>Inspiring</a:t>
            </a:r>
            <a:r>
              <a:rPr sz="1600" i="1" spc="-34" dirty="0">
                <a:latin typeface="Poppins" panose="00000500000000000000" pitchFamily="2" charset="0"/>
                <a:cs typeface="Poppins" panose="00000500000000000000" pitchFamily="2" charset="0"/>
              </a:rPr>
              <a:t> </a:t>
            </a:r>
            <a:r>
              <a:rPr sz="1600" i="1" spc="-38" dirty="0">
                <a:latin typeface="Poppins" panose="00000500000000000000" pitchFamily="2" charset="0"/>
                <a:cs typeface="Poppins" panose="00000500000000000000" pitchFamily="2" charset="0"/>
              </a:rPr>
              <a:t>&amp;</a:t>
            </a:r>
            <a:r>
              <a:rPr sz="1600" i="1" spc="-8" dirty="0">
                <a:latin typeface="Poppins" panose="00000500000000000000" pitchFamily="2" charset="0"/>
                <a:cs typeface="Poppins" panose="00000500000000000000" pitchFamily="2" charset="0"/>
              </a:rPr>
              <a:t> Retaining Superyacht Talent</a:t>
            </a:r>
            <a:endParaRPr lang="en-GB" sz="1600" b="1" i="1" spc="-8" dirty="0">
              <a:latin typeface="Poppins" panose="00000500000000000000" pitchFamily="2" charset="0"/>
              <a:cs typeface="Poppins" panose="00000500000000000000" pitchFamily="2" charset="0"/>
            </a:endParaRPr>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Changing Tack on Crew Welfare - </a:t>
            </a:r>
            <a:r>
              <a:rPr lang="en-GB" sz="1600" i="1" dirty="0">
                <a:latin typeface="Poppins" panose="00000500000000000000" pitchFamily="2" charset="0"/>
                <a:cs typeface="Poppins" panose="00000500000000000000" pitchFamily="2" charset="0"/>
              </a:rPr>
              <a:t>Health, Safety, &amp; Wellbeing of Yacht Crew</a:t>
            </a:r>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Onboard Safety Operations  </a:t>
            </a:r>
            <a:r>
              <a:rPr lang="en-GB" sz="1600" b="1" spc="-8" dirty="0">
                <a:latin typeface="Poppins" panose="00000500000000000000" pitchFamily="2" charset="0"/>
                <a:cs typeface="Poppins" panose="00000500000000000000" pitchFamily="2" charset="0"/>
              </a:rPr>
              <a:t>- </a:t>
            </a:r>
            <a:r>
              <a:rPr lang="en-GB" sz="1600" i="1" dirty="0">
                <a:latin typeface="Poppins" panose="00000500000000000000" pitchFamily="2" charset="0"/>
                <a:cs typeface="Poppins" panose="00000500000000000000" pitchFamily="2" charset="0"/>
              </a:rPr>
              <a:t>Operational Safety Standards for Safer, Sustainable Working Environments</a:t>
            </a:r>
            <a:endParaRPr lang="en-GB" sz="1600" spc="-8" dirty="0">
              <a:latin typeface="Poppins" panose="00000500000000000000" pitchFamily="2" charset="0"/>
              <a:cs typeface="Poppins" panose="00000500000000000000" pitchFamily="2" charset="0"/>
            </a:endParaRPr>
          </a:p>
          <a:p>
            <a:pPr marL="294322" marR="3810" indent="-285750">
              <a:spcBef>
                <a:spcPts val="600"/>
              </a:spcBef>
              <a:spcAft>
                <a:spcPts val="800"/>
              </a:spcAft>
              <a:buFont typeface="Arial" panose="020B0604020202020204" pitchFamily="34" charset="0"/>
              <a:buChar char="•"/>
            </a:pPr>
            <a:r>
              <a:rPr lang="en-GB" b="1" spc="-8" dirty="0">
                <a:latin typeface="Poppins" panose="00000500000000000000" pitchFamily="2" charset="0"/>
                <a:cs typeface="Poppins" panose="00000500000000000000" pitchFamily="2" charset="0"/>
              </a:rPr>
              <a:t>Crew Workplace Culture -</a:t>
            </a:r>
            <a:r>
              <a:rPr lang="en-GB" sz="1600" b="1" spc="-8" dirty="0">
                <a:latin typeface="Poppins" panose="00000500000000000000" pitchFamily="2" charset="0"/>
                <a:cs typeface="Poppins" panose="00000500000000000000" pitchFamily="2" charset="0"/>
              </a:rPr>
              <a:t> </a:t>
            </a:r>
            <a:r>
              <a:rPr lang="en-GB" sz="1600" i="1" spc="-8" dirty="0">
                <a:latin typeface="Poppins" panose="00000500000000000000" pitchFamily="2" charset="0"/>
                <a:cs typeface="Poppins" panose="00000500000000000000" pitchFamily="2" charset="0"/>
              </a:rPr>
              <a:t>Advancing Workplace P</a:t>
            </a:r>
            <a:r>
              <a:rPr lang="en-GB" sz="1600" i="1" dirty="0">
                <a:latin typeface="Poppins" panose="00000500000000000000" pitchFamily="2" charset="0"/>
                <a:cs typeface="Poppins" panose="00000500000000000000" pitchFamily="2" charset="0"/>
              </a:rPr>
              <a:t>rotection, Cultural &amp; Ethical Standards</a:t>
            </a:r>
            <a:r>
              <a:rPr lang="en-GB" sz="1600" i="1" dirty="0">
                <a:solidFill>
                  <a:srgbClr val="2F2482"/>
                </a:solidFill>
                <a:latin typeface="Poppins" panose="00000500000000000000" pitchFamily="2" charset="0"/>
                <a:cs typeface="Poppins" panose="00000500000000000000" pitchFamily="2" charset="0"/>
              </a:rPr>
              <a:t>.</a:t>
            </a:r>
            <a:endParaRPr lang="en-GB" i="1" dirty="0">
              <a:solidFill>
                <a:srgbClr val="2F2482"/>
              </a:solidFill>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B8BBA226-D47D-C2FB-D489-91FBDBB8227A}"/>
              </a:ext>
            </a:extLst>
          </p:cNvPr>
          <p:cNvSpPr txBox="1"/>
          <p:nvPr/>
        </p:nvSpPr>
        <p:spPr>
          <a:xfrm>
            <a:off x="5231262" y="1529056"/>
            <a:ext cx="4686300" cy="456535"/>
          </a:xfrm>
          <a:prstGeom prst="rect">
            <a:avLst/>
          </a:prstGeom>
          <a:noFill/>
        </p:spPr>
        <p:txBody>
          <a:bodyPr wrap="square">
            <a:spAutoFit/>
          </a:bodyPr>
          <a:lstStyle/>
          <a:p>
            <a:pPr marL="294322" marR="3810" indent="-285750" algn="ctr">
              <a:lnSpc>
                <a:spcPct val="150000"/>
              </a:lnSpc>
              <a:spcBef>
                <a:spcPts val="127"/>
              </a:spcBef>
              <a:buFont typeface="Arial" panose="020B0604020202020204" pitchFamily="34" charset="0"/>
              <a:buChar char="•"/>
            </a:pPr>
            <a:r>
              <a:rPr lang="en-GB" dirty="0">
                <a:latin typeface="Arial" panose="020B0604020202020204" pitchFamily="34" charset="0"/>
                <a:cs typeface="Arial" panose="020B0604020202020204" pitchFamily="34" charset="0"/>
              </a:rPr>
              <a:t>Alliance Think Tanks</a:t>
            </a:r>
          </a:p>
        </p:txBody>
      </p:sp>
      <p:sp>
        <p:nvSpPr>
          <p:cNvPr id="27" name="TextBox 26">
            <a:extLst>
              <a:ext uri="{FF2B5EF4-FFF2-40B4-BE49-F238E27FC236}">
                <a16:creationId xmlns:a16="http://schemas.microsoft.com/office/drawing/2014/main" id="{BA268C92-6B35-92AF-671B-4452CB026B7D}"/>
              </a:ext>
            </a:extLst>
          </p:cNvPr>
          <p:cNvSpPr txBox="1"/>
          <p:nvPr/>
        </p:nvSpPr>
        <p:spPr>
          <a:xfrm>
            <a:off x="5299162" y="5285804"/>
            <a:ext cx="4686300" cy="884858"/>
          </a:xfrm>
          <a:prstGeom prst="rect">
            <a:avLst/>
          </a:prstGeom>
          <a:noFill/>
        </p:spPr>
        <p:txBody>
          <a:bodyPr wrap="square">
            <a:spAutoFit/>
          </a:bodyPr>
          <a:lstStyle/>
          <a:p>
            <a:pPr marL="294322" marR="3810" indent="-285750" algn="ctr">
              <a:lnSpc>
                <a:spcPct val="150000"/>
              </a:lnSpc>
              <a:spcBef>
                <a:spcPts val="127"/>
              </a:spcBef>
              <a:buFont typeface="Arial" panose="020B0604020202020204" pitchFamily="34" charset="0"/>
              <a:buChar char="•"/>
            </a:pPr>
            <a:r>
              <a:rPr lang="en-GB" dirty="0">
                <a:latin typeface="Arial" panose="020B0604020202020204" pitchFamily="34" charset="0"/>
                <a:cs typeface="Arial" panose="020B0604020202020204" pitchFamily="34" charset="0"/>
              </a:rPr>
              <a:t>Professional Registers</a:t>
            </a:r>
          </a:p>
          <a:p>
            <a:pPr marL="294322" marR="3810" indent="-285750" algn="ctr">
              <a:lnSpc>
                <a:spcPct val="150000"/>
              </a:lnSpc>
              <a:spcBef>
                <a:spcPts val="127"/>
              </a:spcBef>
              <a:buFont typeface="Arial" panose="020B0604020202020204" pitchFamily="34" charset="0"/>
              <a:buChar char="•"/>
            </a:pPr>
            <a:r>
              <a:rPr lang="en-GB" dirty="0">
                <a:latin typeface="Arial" panose="020B0604020202020204" pitchFamily="34" charset="0"/>
                <a:cs typeface="Arial" panose="020B0604020202020204" pitchFamily="34" charset="0"/>
              </a:rPr>
              <a:t>Superyacht Qualifications Framework</a:t>
            </a:r>
          </a:p>
        </p:txBody>
      </p:sp>
    </p:spTree>
    <p:extLst>
      <p:ext uri="{BB962C8B-B14F-4D97-AF65-F5344CB8AC3E}">
        <p14:creationId xmlns:p14="http://schemas.microsoft.com/office/powerpoint/2010/main" val="412124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98900-AAEC-8F49-7521-2F43EFDC99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C8735F-277E-0300-9E31-5F1882634DEF}"/>
              </a:ext>
            </a:extLst>
          </p:cNvPr>
          <p:cNvPicPr>
            <a:picLocks noChangeAspect="1"/>
          </p:cNvPicPr>
          <p:nvPr/>
        </p:nvPicPr>
        <p:blipFill>
          <a:blip r:embed="rId3"/>
          <a:srcRect l="3568" t="4688" r="7441" b="5240"/>
          <a:stretch>
            <a:fillRect/>
          </a:stretch>
        </p:blipFill>
        <p:spPr>
          <a:xfrm>
            <a:off x="0" y="0"/>
            <a:ext cx="3294815" cy="5931912"/>
          </a:xfrm>
          <a:prstGeom prst="rect">
            <a:avLst/>
          </a:prstGeom>
        </p:spPr>
      </p:pic>
      <p:pic>
        <p:nvPicPr>
          <p:cNvPr id="10" name="Picture 9">
            <a:extLst>
              <a:ext uri="{FF2B5EF4-FFF2-40B4-BE49-F238E27FC236}">
                <a16:creationId xmlns:a16="http://schemas.microsoft.com/office/drawing/2014/main" id="{3B82F601-C5BB-644E-3369-4282F1E26016}"/>
              </a:ext>
            </a:extLst>
          </p:cNvPr>
          <p:cNvPicPr>
            <a:picLocks noChangeAspect="1"/>
          </p:cNvPicPr>
          <p:nvPr/>
        </p:nvPicPr>
        <p:blipFill>
          <a:blip r:embed="rId4">
            <a:duotone>
              <a:prstClr val="black"/>
              <a:schemeClr val="accent1">
                <a:tint val="45000"/>
                <a:satMod val="400000"/>
              </a:schemeClr>
            </a:duotone>
          </a:blip>
          <a:stretch>
            <a:fillRect/>
          </a:stretch>
        </p:blipFill>
        <p:spPr>
          <a:xfrm>
            <a:off x="282568" y="5719044"/>
            <a:ext cx="2560320" cy="1357464"/>
          </a:xfrm>
          <a:prstGeom prst="rect">
            <a:avLst/>
          </a:prstGeom>
        </p:spPr>
      </p:pic>
      <p:pic>
        <p:nvPicPr>
          <p:cNvPr id="8" name="Picture 7">
            <a:extLst>
              <a:ext uri="{FF2B5EF4-FFF2-40B4-BE49-F238E27FC236}">
                <a16:creationId xmlns:a16="http://schemas.microsoft.com/office/drawing/2014/main" id="{EDD807C6-F980-9D60-1403-A43D94B5128B}"/>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b="26283"/>
          <a:stretch/>
        </p:blipFill>
        <p:spPr>
          <a:xfrm>
            <a:off x="-231006" y="-639905"/>
            <a:ext cx="3662239" cy="1909327"/>
          </a:xfrm>
          <a:prstGeom prst="rect">
            <a:avLst/>
          </a:prstGeom>
        </p:spPr>
      </p:pic>
      <p:sp>
        <p:nvSpPr>
          <p:cNvPr id="4" name="TextBox 3">
            <a:extLst>
              <a:ext uri="{FF2B5EF4-FFF2-40B4-BE49-F238E27FC236}">
                <a16:creationId xmlns:a16="http://schemas.microsoft.com/office/drawing/2014/main" id="{8B9FA388-1F50-64C0-5EFF-DAE708357442}"/>
              </a:ext>
            </a:extLst>
          </p:cNvPr>
          <p:cNvSpPr txBox="1"/>
          <p:nvPr/>
        </p:nvSpPr>
        <p:spPr>
          <a:xfrm>
            <a:off x="-84679" y="4854694"/>
            <a:ext cx="3379493" cy="1077218"/>
          </a:xfrm>
          <a:prstGeom prst="rect">
            <a:avLst/>
          </a:prstGeom>
          <a:noFill/>
        </p:spPr>
        <p:txBody>
          <a:bodyPr wrap="square">
            <a:spAutoFit/>
          </a:bodyPr>
          <a:lstStyle/>
          <a:p>
            <a:pPr algn="ctr"/>
            <a:r>
              <a:rPr lang="en-GB" sz="3200" dirty="0">
                <a:solidFill>
                  <a:schemeClr val="bg1"/>
                </a:solidFill>
              </a:rPr>
              <a:t>IAMI GUEST Part </a:t>
            </a:r>
          </a:p>
          <a:p>
            <a:pPr algn="ctr"/>
            <a:r>
              <a:rPr lang="en-GB" sz="3200" dirty="0">
                <a:solidFill>
                  <a:schemeClr val="bg1"/>
                </a:solidFill>
              </a:rPr>
              <a:t>of the Solution</a:t>
            </a:r>
            <a:endParaRPr lang="en-GB" sz="3200" dirty="0">
              <a:solidFill>
                <a:schemeClr val="bg1"/>
              </a:solidFill>
              <a:latin typeface="Poppins" panose="00000500000000000000" pitchFamily="2" charset="0"/>
              <a:cs typeface="Poppins" panose="00000500000000000000" pitchFamily="2" charset="0"/>
            </a:endParaRPr>
          </a:p>
        </p:txBody>
      </p:sp>
      <p:sp>
        <p:nvSpPr>
          <p:cNvPr id="5" name="AutoShape 2" descr="chart, histogram">
            <a:extLst>
              <a:ext uri="{FF2B5EF4-FFF2-40B4-BE49-F238E27FC236}">
                <a16:creationId xmlns:a16="http://schemas.microsoft.com/office/drawing/2014/main" id="{14870CFF-AE48-1568-653E-BFB0E70CB1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690B7200-D08C-8161-CC43-2822616B24CD}"/>
              </a:ext>
            </a:extLst>
          </p:cNvPr>
          <p:cNvSpPr txBox="1"/>
          <p:nvPr/>
        </p:nvSpPr>
        <p:spPr>
          <a:xfrm>
            <a:off x="4979693" y="366837"/>
            <a:ext cx="5628088" cy="5832366"/>
          </a:xfrm>
          <a:prstGeom prst="rect">
            <a:avLst/>
          </a:prstGeom>
          <a:noFill/>
        </p:spPr>
        <p:txBody>
          <a:bodyPr wrap="square">
            <a:spAutoFit/>
          </a:bodyPr>
          <a:lstStyle/>
          <a:p>
            <a:pPr lvl="0" eaLnBrk="0" fontAlgn="base" hangingPunct="0">
              <a:spcBef>
                <a:spcPct val="0"/>
              </a:spcBef>
              <a:spcAft>
                <a:spcPct val="0"/>
              </a:spcAft>
            </a:pPr>
            <a:r>
              <a:rPr lang="en-GB" altLang="en-US" b="1" dirty="0">
                <a:latin typeface="Poppins" panose="00000500000000000000" pitchFamily="2" charset="0"/>
                <a:cs typeface="Poppins" panose="00000500000000000000" pitchFamily="2" charset="0"/>
              </a:rPr>
              <a:t>IAMI GUEST Accredited training (since 2013) </a:t>
            </a:r>
            <a:endParaRPr lang="en-GB" altLang="en-US" dirty="0">
              <a:latin typeface="Poppins" panose="00000500000000000000" pitchFamily="2" charset="0"/>
              <a:cs typeface="Poppins" panose="00000500000000000000" pitchFamily="2" charset="0"/>
            </a:endParaRPr>
          </a:p>
          <a:p>
            <a:pPr lvl="0" eaLnBrk="0" fontAlgn="base" hangingPunct="0">
              <a:spcBef>
                <a:spcPct val="0"/>
              </a:spcBef>
              <a:spcAft>
                <a:spcPct val="0"/>
              </a:spcAft>
            </a:pPr>
            <a:endParaRPr lang="en-GB" altLang="en-US" dirty="0">
              <a:latin typeface="Poppins" panose="00000500000000000000" pitchFamily="2" charset="0"/>
              <a:cs typeface="Poppins" panose="00000500000000000000" pitchFamily="2" charset="0"/>
            </a:endParaRPr>
          </a:p>
          <a:p>
            <a:pPr algn="ctr" eaLnBrk="0" fontAlgn="base" hangingPunct="0">
              <a:spcBef>
                <a:spcPts val="600"/>
              </a:spcBef>
              <a:spcAft>
                <a:spcPts val="600"/>
              </a:spcAft>
            </a:pPr>
            <a:r>
              <a:rPr lang="en-GB" altLang="en-US" dirty="0">
                <a:latin typeface="Poppins" panose="00000500000000000000" pitchFamily="2" charset="0"/>
                <a:cs typeface="Poppins" panose="00000500000000000000" pitchFamily="2" charset="0"/>
              </a:rPr>
              <a:t>Fillling the gaps between mandatory minimums and the broader skills needed.</a:t>
            </a:r>
          </a:p>
          <a:p>
            <a:pPr eaLnBrk="0" fontAlgn="base" hangingPunct="0">
              <a:spcBef>
                <a:spcPts val="600"/>
              </a:spcBef>
              <a:spcAft>
                <a:spcPts val="600"/>
              </a:spcAft>
            </a:pPr>
            <a:endParaRPr lang="en-GB" altLang="en-US" dirty="0">
              <a:latin typeface="Poppins" panose="00000500000000000000" pitchFamily="2" charset="0"/>
              <a:cs typeface="Poppins" panose="00000500000000000000" pitchFamily="2" charset="0"/>
            </a:endParaRPr>
          </a:p>
          <a:p>
            <a:pPr eaLnBrk="0" fontAlgn="base" hangingPunct="0">
              <a:spcBef>
                <a:spcPts val="600"/>
              </a:spcBef>
              <a:spcAft>
                <a:spcPts val="600"/>
              </a:spcAft>
            </a:pPr>
            <a:r>
              <a:rPr lang="en-GB" altLang="en-US" dirty="0">
                <a:latin typeface="Poppins" panose="00000500000000000000" pitchFamily="2" charset="0"/>
                <a:cs typeface="Poppins" panose="00000500000000000000" pitchFamily="2" charset="0"/>
              </a:rPr>
              <a:t>Focused on: </a:t>
            </a:r>
          </a:p>
          <a:p>
            <a:pPr marL="342900" indent="-342900" eaLnBrk="0" fontAlgn="base" hangingPunct="0">
              <a:spcBef>
                <a:spcPts val="600"/>
              </a:spcBef>
              <a:spcAft>
                <a:spcPts val="600"/>
              </a:spcAft>
              <a:buFont typeface="Arial" panose="020B0604020202020204" pitchFamily="34" charset="0"/>
              <a:buChar char="•"/>
            </a:pPr>
            <a:r>
              <a:rPr lang="en-GB" altLang="en-US" dirty="0">
                <a:latin typeface="Poppins" panose="00000500000000000000" pitchFamily="2" charset="0"/>
                <a:cs typeface="Poppins" panose="00000500000000000000" pitchFamily="2" charset="0"/>
              </a:rPr>
              <a:t>Service Excellence aligned with Safety</a:t>
            </a:r>
          </a:p>
          <a:p>
            <a:pPr marL="342900" indent="-342900" eaLnBrk="0" fontAlgn="base" hangingPunct="0">
              <a:spcBef>
                <a:spcPts val="600"/>
              </a:spcBef>
              <a:spcAft>
                <a:spcPts val="600"/>
              </a:spcAft>
              <a:buFont typeface="Arial" panose="020B0604020202020204" pitchFamily="34" charset="0"/>
              <a:buChar char="•"/>
            </a:pPr>
            <a:r>
              <a:rPr lang="en-GB" altLang="en-US" dirty="0">
                <a:latin typeface="Poppins" panose="00000500000000000000" pitchFamily="2" charset="0"/>
                <a:cs typeface="Poppins" panose="00000500000000000000" pitchFamily="2" charset="0"/>
              </a:rPr>
              <a:t>Leadership, Team Management &amp; Communication</a:t>
            </a:r>
          </a:p>
          <a:p>
            <a:pPr marL="342900" indent="-342900" eaLnBrk="0" fontAlgn="base" hangingPunct="0">
              <a:spcBef>
                <a:spcPts val="600"/>
              </a:spcBef>
              <a:spcAft>
                <a:spcPts val="600"/>
              </a:spcAft>
              <a:buFont typeface="Arial" panose="020B0604020202020204" pitchFamily="34" charset="0"/>
              <a:buChar char="•"/>
            </a:pPr>
            <a:r>
              <a:rPr lang="en-GB" altLang="en-US" dirty="0">
                <a:latin typeface="Poppins" panose="00000500000000000000" pitchFamily="2" charset="0"/>
                <a:cs typeface="Poppins" panose="00000500000000000000" pitchFamily="2" charset="0"/>
              </a:rPr>
              <a:t>Wellbeing &amp; Health Awareness </a:t>
            </a:r>
          </a:p>
          <a:p>
            <a:pPr marL="342900" indent="-342900" eaLnBrk="0" fontAlgn="base" hangingPunct="0">
              <a:spcBef>
                <a:spcPts val="600"/>
              </a:spcBef>
              <a:spcAft>
                <a:spcPts val="600"/>
              </a:spcAft>
              <a:buFont typeface="Arial" panose="020B0604020202020204" pitchFamily="34" charset="0"/>
              <a:buChar char="•"/>
            </a:pPr>
            <a:r>
              <a:rPr lang="en-GB" altLang="en-US" dirty="0">
                <a:latin typeface="Poppins" panose="00000500000000000000" pitchFamily="2" charset="0"/>
                <a:cs typeface="Poppins" panose="00000500000000000000" pitchFamily="2" charset="0"/>
              </a:rPr>
              <a:t>Raising Competency for each Role</a:t>
            </a:r>
          </a:p>
          <a:p>
            <a:pPr eaLnBrk="0" fontAlgn="base" hangingPunct="0">
              <a:spcBef>
                <a:spcPts val="600"/>
              </a:spcBef>
              <a:spcAft>
                <a:spcPts val="600"/>
              </a:spcAft>
            </a:pPr>
            <a:endParaRPr lang="en-GB" altLang="en-US" dirty="0">
              <a:latin typeface="Poppins" panose="00000500000000000000" pitchFamily="2" charset="0"/>
              <a:cs typeface="Poppins" panose="00000500000000000000" pitchFamily="2" charset="0"/>
            </a:endParaRPr>
          </a:p>
          <a:p>
            <a:pPr eaLnBrk="0" fontAlgn="base" hangingPunct="0">
              <a:spcBef>
                <a:spcPts val="600"/>
              </a:spcBef>
              <a:spcAft>
                <a:spcPts val="600"/>
              </a:spcAft>
            </a:pPr>
            <a:r>
              <a:rPr lang="en-GB" altLang="en-US" i="1" dirty="0">
                <a:latin typeface="Poppins" panose="00000500000000000000" pitchFamily="2" charset="0"/>
                <a:cs typeface="Poppins" panose="00000500000000000000" pitchFamily="2" charset="0"/>
              </a:rPr>
              <a:t>Industry-led education - supporting the comprehensive roles and responsibilities of yacht crew – from onboard safety practices, to the service operations, and beyond.</a:t>
            </a:r>
          </a:p>
        </p:txBody>
      </p:sp>
    </p:spTree>
    <p:extLst>
      <p:ext uri="{BB962C8B-B14F-4D97-AF65-F5344CB8AC3E}">
        <p14:creationId xmlns:p14="http://schemas.microsoft.com/office/powerpoint/2010/main" val="1638968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2415</Words>
  <Application>Microsoft Macintosh PowerPoint</Application>
  <PresentationFormat>Widescreen</PresentationFormat>
  <Paragraphs>221</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Oxygen</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FlexIT Distribution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MarketingTeam PYA</dc:creator>
  <cp:lastModifiedBy>MarketingTeam PYA</cp:lastModifiedBy>
  <cp:revision>3</cp:revision>
  <dcterms:created xsi:type="dcterms:W3CDTF">2025-09-23T13:30:15Z</dcterms:created>
  <dcterms:modified xsi:type="dcterms:W3CDTF">2025-10-06T14:15:44Z</dcterms:modified>
</cp:coreProperties>
</file>