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 id="2147483671" r:id="rId2"/>
    <p:sldMasterId id="2147483659" r:id="rId3"/>
  </p:sldMasterIdLst>
  <p:notesMasterIdLst>
    <p:notesMasterId r:id="rId27"/>
  </p:notesMasterIdLst>
  <p:handoutMasterIdLst>
    <p:handoutMasterId r:id="rId28"/>
  </p:handoutMasterIdLst>
  <p:sldIdLst>
    <p:sldId id="256" r:id="rId4"/>
    <p:sldId id="599" r:id="rId5"/>
    <p:sldId id="534" r:id="rId6"/>
    <p:sldId id="587" r:id="rId7"/>
    <p:sldId id="606" r:id="rId8"/>
    <p:sldId id="588" r:id="rId9"/>
    <p:sldId id="589" r:id="rId10"/>
    <p:sldId id="590" r:id="rId11"/>
    <p:sldId id="605" r:id="rId12"/>
    <p:sldId id="584" r:id="rId13"/>
    <p:sldId id="586" r:id="rId14"/>
    <p:sldId id="597" r:id="rId15"/>
    <p:sldId id="608" r:id="rId16"/>
    <p:sldId id="607" r:id="rId17"/>
    <p:sldId id="609" r:id="rId18"/>
    <p:sldId id="610" r:id="rId19"/>
    <p:sldId id="538" r:id="rId20"/>
    <p:sldId id="549" r:id="rId21"/>
    <p:sldId id="571" r:id="rId22"/>
    <p:sldId id="572" r:id="rId23"/>
    <p:sldId id="577" r:id="rId24"/>
    <p:sldId id="578" r:id="rId25"/>
    <p:sldId id="540" r:id="rId26"/>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gs, Jason" initials="CJ" lastIdx="1" clrIdx="0">
    <p:extLst>
      <p:ext uri="{19B8F6BF-5375-455C-9EA6-DF929625EA0E}">
        <p15:presenceInfo xmlns:p15="http://schemas.microsoft.com/office/powerpoint/2012/main" userId="S::Jason.Collings@cishipping.com::3ca78b41-8a63-4859-b02c-4cd369b9ad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1464"/>
    <a:srgbClr val="B5121B"/>
    <a:srgbClr val="808285"/>
    <a:srgbClr val="595959"/>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8470" autoAdjust="0"/>
  </p:normalViewPr>
  <p:slideViewPr>
    <p:cSldViewPr snapToGrid="0" snapToObjects="1">
      <p:cViewPr varScale="1">
        <p:scale>
          <a:sx n="113" d="100"/>
          <a:sy n="113" d="100"/>
        </p:scale>
        <p:origin x="1332" y="102"/>
      </p:cViewPr>
      <p:guideLst>
        <p:guide orient="horz" pos="2160"/>
        <p:guide pos="2880"/>
      </p:guideLst>
    </p:cSldViewPr>
  </p:slideViewPr>
  <p:outlineViewPr>
    <p:cViewPr>
      <p:scale>
        <a:sx n="33" d="100"/>
        <a:sy n="33" d="100"/>
      </p:scale>
      <p:origin x="0" y="955"/>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75" d="100"/>
          <a:sy n="75" d="100"/>
        </p:scale>
        <p:origin x="4032" y="6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0936"/>
          </a:xfrm>
          <a:prstGeom prst="rect">
            <a:avLst/>
          </a:prstGeom>
        </p:spPr>
        <p:txBody>
          <a:bodyPr vert="horz" lIns="96594" tIns="48297" rIns="96594" bIns="48297" rtlCol="0"/>
          <a:lstStyle>
            <a:lvl1pPr algn="l">
              <a:defRPr sz="1200"/>
            </a:lvl1pPr>
          </a:lstStyle>
          <a:p>
            <a:endParaRPr lang="en-US"/>
          </a:p>
        </p:txBody>
      </p:sp>
      <p:sp>
        <p:nvSpPr>
          <p:cNvPr id="3" name="Date Placeholder 2"/>
          <p:cNvSpPr>
            <a:spLocks noGrp="1"/>
          </p:cNvSpPr>
          <p:nvPr>
            <p:ph type="dt" sz="quarter" idx="1"/>
          </p:nvPr>
        </p:nvSpPr>
        <p:spPr>
          <a:xfrm>
            <a:off x="3901699" y="0"/>
            <a:ext cx="2984870" cy="500936"/>
          </a:xfrm>
          <a:prstGeom prst="rect">
            <a:avLst/>
          </a:prstGeom>
        </p:spPr>
        <p:txBody>
          <a:bodyPr vert="horz" lIns="96594" tIns="48297" rIns="96594" bIns="48297" rtlCol="0"/>
          <a:lstStyle>
            <a:lvl1pPr algn="r">
              <a:defRPr sz="1200"/>
            </a:lvl1pPr>
          </a:lstStyle>
          <a:p>
            <a:fld id="{C1B617BD-3375-E14F-99F5-399FC453F1E2}" type="datetimeFigureOut">
              <a:rPr lang="en-US" smtClean="0"/>
              <a:t>9/19/2025</a:t>
            </a:fld>
            <a:endParaRPr lang="en-US"/>
          </a:p>
        </p:txBody>
      </p:sp>
      <p:sp>
        <p:nvSpPr>
          <p:cNvPr id="4" name="Footer Placeholder 3"/>
          <p:cNvSpPr>
            <a:spLocks noGrp="1"/>
          </p:cNvSpPr>
          <p:nvPr>
            <p:ph type="ftr" sz="quarter" idx="2"/>
          </p:nvPr>
        </p:nvSpPr>
        <p:spPr>
          <a:xfrm>
            <a:off x="1" y="9516039"/>
            <a:ext cx="2984870" cy="500936"/>
          </a:xfrm>
          <a:prstGeom prst="rect">
            <a:avLst/>
          </a:prstGeom>
        </p:spPr>
        <p:txBody>
          <a:bodyPr vert="horz" lIns="96594" tIns="48297" rIns="96594" bIns="48297" rtlCol="0" anchor="b"/>
          <a:lstStyle>
            <a:lvl1pPr algn="l">
              <a:defRPr sz="1200"/>
            </a:lvl1pPr>
          </a:lstStyle>
          <a:p>
            <a:endParaRPr lang="en-US"/>
          </a:p>
        </p:txBody>
      </p:sp>
      <p:sp>
        <p:nvSpPr>
          <p:cNvPr id="5" name="Slide Number Placeholder 4"/>
          <p:cNvSpPr>
            <a:spLocks noGrp="1"/>
          </p:cNvSpPr>
          <p:nvPr>
            <p:ph type="sldNum" sz="quarter" idx="3"/>
          </p:nvPr>
        </p:nvSpPr>
        <p:spPr>
          <a:xfrm>
            <a:off x="3901699" y="9516039"/>
            <a:ext cx="2984870" cy="500936"/>
          </a:xfrm>
          <a:prstGeom prst="rect">
            <a:avLst/>
          </a:prstGeom>
        </p:spPr>
        <p:txBody>
          <a:bodyPr vert="horz" lIns="96594" tIns="48297" rIns="96594" bIns="48297" rtlCol="0" anchor="b"/>
          <a:lstStyle>
            <a:lvl1pPr algn="r">
              <a:defRPr sz="1200"/>
            </a:lvl1pPr>
          </a:lstStyle>
          <a:p>
            <a:fld id="{20180A32-EDBC-8C47-B339-BE2574717D27}" type="slidenum">
              <a:rPr lang="en-US" smtClean="0"/>
              <a:t>‹#›</a:t>
            </a:fld>
            <a:endParaRPr lang="en-US"/>
          </a:p>
        </p:txBody>
      </p:sp>
    </p:spTree>
    <p:extLst>
      <p:ext uri="{BB962C8B-B14F-4D97-AF65-F5344CB8AC3E}">
        <p14:creationId xmlns:p14="http://schemas.microsoft.com/office/powerpoint/2010/main" val="3121042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0936"/>
          </a:xfrm>
          <a:prstGeom prst="rect">
            <a:avLst/>
          </a:prstGeom>
        </p:spPr>
        <p:txBody>
          <a:bodyPr vert="horz" lIns="96594" tIns="48297" rIns="96594" bIns="48297" rtlCol="0"/>
          <a:lstStyle>
            <a:lvl1pPr algn="l">
              <a:defRPr sz="1200"/>
            </a:lvl1pPr>
          </a:lstStyle>
          <a:p>
            <a:endParaRPr lang="en-US"/>
          </a:p>
        </p:txBody>
      </p:sp>
      <p:sp>
        <p:nvSpPr>
          <p:cNvPr id="3" name="Date Placeholder 2"/>
          <p:cNvSpPr>
            <a:spLocks noGrp="1"/>
          </p:cNvSpPr>
          <p:nvPr>
            <p:ph type="dt" idx="1"/>
          </p:nvPr>
        </p:nvSpPr>
        <p:spPr>
          <a:xfrm>
            <a:off x="3901699" y="0"/>
            <a:ext cx="2984870" cy="500936"/>
          </a:xfrm>
          <a:prstGeom prst="rect">
            <a:avLst/>
          </a:prstGeom>
        </p:spPr>
        <p:txBody>
          <a:bodyPr vert="horz" lIns="96594" tIns="48297" rIns="96594" bIns="48297" rtlCol="0"/>
          <a:lstStyle>
            <a:lvl1pPr algn="r">
              <a:defRPr sz="1200"/>
            </a:lvl1pPr>
          </a:lstStyle>
          <a:p>
            <a:fld id="{8A2ADB6F-E332-F442-AEA6-EC72E86ACBF8}" type="datetimeFigureOut">
              <a:rPr lang="en-US" smtClean="0"/>
              <a:t>9/19/2025</a:t>
            </a:fld>
            <a:endParaRPr lang="en-US"/>
          </a:p>
        </p:txBody>
      </p:sp>
      <p:sp>
        <p:nvSpPr>
          <p:cNvPr id="4" name="Slide Image Placeholder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96594" tIns="48297" rIns="96594" bIns="48297" rtlCol="0" anchor="ctr"/>
          <a:lstStyle/>
          <a:p>
            <a:endParaRPr lang="en-US"/>
          </a:p>
        </p:txBody>
      </p:sp>
      <p:sp>
        <p:nvSpPr>
          <p:cNvPr id="5" name="Notes Placeholder 4"/>
          <p:cNvSpPr>
            <a:spLocks noGrp="1"/>
          </p:cNvSpPr>
          <p:nvPr>
            <p:ph type="body" sz="quarter" idx="3"/>
          </p:nvPr>
        </p:nvSpPr>
        <p:spPr>
          <a:xfrm>
            <a:off x="688817" y="4758890"/>
            <a:ext cx="5510530" cy="4508421"/>
          </a:xfrm>
          <a:prstGeom prst="rect">
            <a:avLst/>
          </a:prstGeom>
        </p:spPr>
        <p:txBody>
          <a:bodyPr vert="horz" lIns="96594" tIns="48297" rIns="96594" bIns="482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6039"/>
            <a:ext cx="2984870" cy="500936"/>
          </a:xfrm>
          <a:prstGeom prst="rect">
            <a:avLst/>
          </a:prstGeom>
        </p:spPr>
        <p:txBody>
          <a:bodyPr vert="horz" lIns="96594" tIns="48297" rIns="96594" bIns="48297" rtlCol="0" anchor="b"/>
          <a:lstStyle>
            <a:lvl1pPr algn="l">
              <a:defRPr sz="1200"/>
            </a:lvl1pPr>
          </a:lstStyle>
          <a:p>
            <a:endParaRPr lang="en-US"/>
          </a:p>
        </p:txBody>
      </p:sp>
      <p:sp>
        <p:nvSpPr>
          <p:cNvPr id="7" name="Slide Number Placeholder 6"/>
          <p:cNvSpPr>
            <a:spLocks noGrp="1"/>
          </p:cNvSpPr>
          <p:nvPr>
            <p:ph type="sldNum" sz="quarter" idx="5"/>
          </p:nvPr>
        </p:nvSpPr>
        <p:spPr>
          <a:xfrm>
            <a:off x="3901699" y="9516039"/>
            <a:ext cx="2984870" cy="500936"/>
          </a:xfrm>
          <a:prstGeom prst="rect">
            <a:avLst/>
          </a:prstGeom>
        </p:spPr>
        <p:txBody>
          <a:bodyPr vert="horz" lIns="96594" tIns="48297" rIns="96594" bIns="48297" rtlCol="0" anchor="b"/>
          <a:lstStyle>
            <a:lvl1pPr algn="r">
              <a:defRPr sz="1200"/>
            </a:lvl1pPr>
          </a:lstStyle>
          <a:p>
            <a:fld id="{821E823F-4761-B14C-96B0-7AF7B410DCCA}" type="slidenum">
              <a:rPr lang="en-US" smtClean="0"/>
              <a:t>‹#›</a:t>
            </a:fld>
            <a:endParaRPr lang="en-US"/>
          </a:p>
        </p:txBody>
      </p:sp>
    </p:spTree>
    <p:extLst>
      <p:ext uri="{BB962C8B-B14F-4D97-AF65-F5344CB8AC3E}">
        <p14:creationId xmlns:p14="http://schemas.microsoft.com/office/powerpoint/2010/main" val="30677505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1E823F-4761-B14C-96B0-7AF7B410DCCA}" type="slidenum">
              <a:rPr lang="en-US" smtClean="0"/>
              <a:t>1</a:t>
            </a:fld>
            <a:endParaRPr lang="en-US"/>
          </a:p>
        </p:txBody>
      </p:sp>
    </p:spTree>
    <p:extLst>
      <p:ext uri="{BB962C8B-B14F-4D97-AF65-F5344CB8AC3E}">
        <p14:creationId xmlns:p14="http://schemas.microsoft.com/office/powerpoint/2010/main" val="257273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66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199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823F-4761-B14C-96B0-7AF7B410DCCA}" type="slidenum">
              <a:rPr lang="en-US" smtClean="0"/>
              <a:t>19</a:t>
            </a:fld>
            <a:endParaRPr lang="en-US"/>
          </a:p>
        </p:txBody>
      </p:sp>
    </p:spTree>
    <p:extLst>
      <p:ext uri="{BB962C8B-B14F-4D97-AF65-F5344CB8AC3E}">
        <p14:creationId xmlns:p14="http://schemas.microsoft.com/office/powerpoint/2010/main" val="211963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823F-4761-B14C-96B0-7AF7B410DCCA}" type="slidenum">
              <a:rPr lang="en-US" smtClean="0"/>
              <a:t>20</a:t>
            </a:fld>
            <a:endParaRPr lang="en-US"/>
          </a:p>
        </p:txBody>
      </p:sp>
    </p:spTree>
    <p:extLst>
      <p:ext uri="{BB962C8B-B14F-4D97-AF65-F5344CB8AC3E}">
        <p14:creationId xmlns:p14="http://schemas.microsoft.com/office/powerpoint/2010/main" val="345337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E823F-4761-B14C-96B0-7AF7B410DCCA}" type="slidenum">
              <a:rPr lang="en-US" smtClean="0"/>
              <a:t>21</a:t>
            </a:fld>
            <a:endParaRPr lang="en-US"/>
          </a:p>
        </p:txBody>
      </p:sp>
    </p:spTree>
    <p:extLst>
      <p:ext uri="{BB962C8B-B14F-4D97-AF65-F5344CB8AC3E}">
        <p14:creationId xmlns:p14="http://schemas.microsoft.com/office/powerpoint/2010/main" val="287559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21E823F-4761-B14C-96B0-7AF7B410DCCA}" type="slidenum">
              <a:rPr lang="en-US" smtClean="0"/>
              <a:t>22</a:t>
            </a:fld>
            <a:endParaRPr lang="en-US"/>
          </a:p>
        </p:txBody>
      </p:sp>
    </p:spTree>
    <p:extLst>
      <p:ext uri="{BB962C8B-B14F-4D97-AF65-F5344CB8AC3E}">
        <p14:creationId xmlns:p14="http://schemas.microsoft.com/office/powerpoint/2010/main" val="3665644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E823F-4761-B14C-96B0-7AF7B410DCCA}" type="slidenum">
              <a:rPr lang="en-US" smtClean="0"/>
              <a:t>23</a:t>
            </a:fld>
            <a:endParaRPr lang="en-US"/>
          </a:p>
        </p:txBody>
      </p:sp>
    </p:spTree>
    <p:extLst>
      <p:ext uri="{BB962C8B-B14F-4D97-AF65-F5344CB8AC3E}">
        <p14:creationId xmlns:p14="http://schemas.microsoft.com/office/powerpoint/2010/main" val="362917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823F-4761-B14C-96B0-7AF7B410DCCA}" type="slidenum">
              <a:rPr lang="en-US" smtClean="0"/>
              <a:t>3</a:t>
            </a:fld>
            <a:endParaRPr lang="en-US"/>
          </a:p>
        </p:txBody>
      </p:sp>
    </p:spTree>
    <p:extLst>
      <p:ext uri="{BB962C8B-B14F-4D97-AF65-F5344CB8AC3E}">
        <p14:creationId xmlns:p14="http://schemas.microsoft.com/office/powerpoint/2010/main" val="110210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823F-4761-B14C-96B0-7AF7B410DCCA}" type="slidenum">
              <a:rPr lang="en-US" smtClean="0"/>
              <a:t>8</a:t>
            </a:fld>
            <a:endParaRPr lang="en-US"/>
          </a:p>
        </p:txBody>
      </p:sp>
    </p:spTree>
    <p:extLst>
      <p:ext uri="{BB962C8B-B14F-4D97-AF65-F5344CB8AC3E}">
        <p14:creationId xmlns:p14="http://schemas.microsoft.com/office/powerpoint/2010/main" val="362546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39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53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50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86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9AC8-B8DD-6E88-05AD-3DEA5BE82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170DF-05A7-D822-A939-ABCD221CD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B84A4-0C17-0F1D-4A4F-626146CF4F96}"/>
              </a:ext>
            </a:extLst>
          </p:cNvPr>
          <p:cNvSpPr>
            <a:spLocks noGrp="1"/>
          </p:cNvSpPr>
          <p:nvPr>
            <p:ph type="body" idx="1"/>
          </p:nvPr>
        </p:nvSpPr>
        <p:spPr/>
        <p:txBody>
          <a:bodyPr/>
          <a:lstStyle/>
          <a:p>
            <a:pPr defTabSz="465567">
              <a:defRPr/>
            </a:pPr>
            <a:endParaRPr lang="en-US"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6BFFF60-1D1D-35B2-CE79-6983C7C6144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45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ECE53-A793-1D0C-4FE5-DA868B49D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FCF1E-7100-AB2B-F280-6D1B93837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2882F-7FE8-5B83-1C82-8FB4BC0C3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0638F9-20C5-892C-C52D-9ABA858E12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E823F-4761-B14C-96B0-7AF7B410DC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4678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DA1452F-AD1A-476D-8A03-246A1A9034AB}"/>
              </a:ext>
            </a:extLst>
          </p:cNvPr>
          <p:cNvSpPr/>
          <p:nvPr userDrawn="1"/>
        </p:nvSpPr>
        <p:spPr>
          <a:xfrm>
            <a:off x="263233" y="5856397"/>
            <a:ext cx="8645931" cy="776540"/>
          </a:xfrm>
          <a:prstGeom prst="rect">
            <a:avLst/>
          </a:prstGeom>
          <a:solidFill>
            <a:srgbClr val="B512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CAB020B-EBB9-4AC0-9429-CE3B3389651B}"/>
              </a:ext>
            </a:extLst>
          </p:cNvPr>
          <p:cNvSpPr/>
          <p:nvPr userDrawn="1"/>
        </p:nvSpPr>
        <p:spPr>
          <a:xfrm>
            <a:off x="263234" y="1454727"/>
            <a:ext cx="8645931" cy="776540"/>
          </a:xfrm>
          <a:prstGeom prst="rect">
            <a:avLst/>
          </a:prstGeom>
          <a:solidFill>
            <a:srgbClr val="B512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CISR_Flag_Bar_72dpi_Flat.jpg"/>
          <p:cNvPicPr>
            <a:picLocks noChangeAspect="1"/>
          </p:cNvPicPr>
          <p:nvPr userDrawn="1"/>
        </p:nvPicPr>
        <p:blipFill rotWithShape="1">
          <a:blip r:embed="rId2">
            <a:extLst>
              <a:ext uri="{28A0092B-C50C-407E-A947-70E740481C1C}">
                <a14:useLocalDpi xmlns:a14="http://schemas.microsoft.com/office/drawing/2010/main" val="0"/>
              </a:ext>
            </a:extLst>
          </a:blip>
          <a:srcRect l="17122"/>
          <a:stretch/>
        </p:blipFill>
        <p:spPr>
          <a:xfrm>
            <a:off x="230908" y="1456567"/>
            <a:ext cx="8649858" cy="774700"/>
          </a:xfrm>
          <a:prstGeom prst="rect">
            <a:avLst/>
          </a:prstGeom>
        </p:spPr>
      </p:pic>
      <p:sp>
        <p:nvSpPr>
          <p:cNvPr id="22" name="Title 1"/>
          <p:cNvSpPr txBox="1">
            <a:spLocks/>
          </p:cNvSpPr>
          <p:nvPr userDrawn="1"/>
        </p:nvSpPr>
        <p:spPr>
          <a:xfrm>
            <a:off x="1704109" y="5856397"/>
            <a:ext cx="7205056" cy="77654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endParaRPr lang="en-US" sz="2200" b="1" u="none" baseline="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t>Phil Noad</a:t>
            </a:r>
          </a:p>
          <a:p>
            <a:pPr algn="r"/>
            <a: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t>Regional Director EEMA</a:t>
            </a:r>
            <a:b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F7F48467-70C3-4D7E-8289-0BF63FB9D31B}"/>
              </a:ext>
            </a:extLst>
          </p:cNvPr>
          <p:cNvSpPr txBox="1">
            <a:spLocks/>
          </p:cNvSpPr>
          <p:nvPr userDrawn="1"/>
        </p:nvSpPr>
        <p:spPr>
          <a:xfrm>
            <a:off x="769581" y="1446643"/>
            <a:ext cx="7052656" cy="76120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t>SUPERYACHT UK TECHNICAL SEMINAR 2019</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a:extLst>
              <a:ext uri="{FF2B5EF4-FFF2-40B4-BE49-F238E27FC236}">
                <a16:creationId xmlns:a16="http://schemas.microsoft.com/office/drawing/2014/main" id="{F6E45AA0-870C-47DD-95BF-4A3038C413E4}"/>
              </a:ext>
            </a:extLst>
          </p:cNvPr>
          <p:cNvPicPr>
            <a:picLocks noChangeAspect="1"/>
          </p:cNvPicPr>
          <p:nvPr userDrawn="1"/>
        </p:nvPicPr>
        <p:blipFill>
          <a:blip r:embed="rId3"/>
          <a:stretch>
            <a:fillRect/>
          </a:stretch>
        </p:blipFill>
        <p:spPr>
          <a:xfrm>
            <a:off x="270525" y="59450"/>
            <a:ext cx="2557061" cy="1316265"/>
          </a:xfrm>
          <a:prstGeom prst="rect">
            <a:avLst/>
          </a:prstGeom>
        </p:spPr>
      </p:pic>
      <p:pic>
        <p:nvPicPr>
          <p:cNvPr id="8" name="Picture 2" descr="C:\Users\DEDHPIL\Desktop\red logo.JPG">
            <a:extLst>
              <a:ext uri="{FF2B5EF4-FFF2-40B4-BE49-F238E27FC236}">
                <a16:creationId xmlns:a16="http://schemas.microsoft.com/office/drawing/2014/main" id="{779AA61D-3194-4FEB-9942-0E1961EB4E8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89531" y="223312"/>
            <a:ext cx="2023561" cy="98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880D3-5312-4DA0-B6EF-FA8A469A7038}" type="datetimeFigureOut">
              <a:rPr lang="en-GB" smtClean="0"/>
              <a:t>19/09/2025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3DCD6A-322F-439C-899C-FFF9144BB246}" type="slidenum">
              <a:rPr lang="en-GB" smtClean="0"/>
              <a:t>‹#›</a:t>
            </a:fld>
            <a:endParaRPr lang="en-GB"/>
          </a:p>
        </p:txBody>
      </p:sp>
    </p:spTree>
    <p:extLst>
      <p:ext uri="{BB962C8B-B14F-4D97-AF65-F5344CB8AC3E}">
        <p14:creationId xmlns:p14="http://schemas.microsoft.com/office/powerpoint/2010/main" val="398289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AC56-015B-4AC0-9BC9-8FB536EC17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EE0FD1-45D0-43EE-A112-0AA2BE9BD2A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D52204-58E4-443A-A4AE-74A16010FA8F}"/>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5" name="Footer Placeholder 4">
            <a:extLst>
              <a:ext uri="{FF2B5EF4-FFF2-40B4-BE49-F238E27FC236}">
                <a16:creationId xmlns:a16="http://schemas.microsoft.com/office/drawing/2014/main" id="{F1B26F1F-13B0-4EA6-AABD-4C63DF05B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5C6B0-42FB-40B4-8835-0ACFAD5A62DE}"/>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404711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6AD4-68CC-4195-9319-13163C4A6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B54922-FE82-453A-9904-C63BB3E893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2A5444-F714-480B-95D7-8FADB4E39BE2}"/>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5" name="Footer Placeholder 4">
            <a:extLst>
              <a:ext uri="{FF2B5EF4-FFF2-40B4-BE49-F238E27FC236}">
                <a16:creationId xmlns:a16="http://schemas.microsoft.com/office/drawing/2014/main" id="{480A25E3-F0EB-45C8-AB78-7FA79D6D1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7BE78B-A850-49F6-A3BC-13FF830E0451}"/>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150881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0FA2-5077-465F-8ED6-6C81485622B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5CC05C-7290-426A-8CEA-DCF449CD3A1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B052AF-2779-4107-B229-967324F9B88C}"/>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5" name="Footer Placeholder 4">
            <a:extLst>
              <a:ext uri="{FF2B5EF4-FFF2-40B4-BE49-F238E27FC236}">
                <a16:creationId xmlns:a16="http://schemas.microsoft.com/office/drawing/2014/main" id="{19CEBD2D-652C-4574-8C32-98558030A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67EC8A-A81A-4266-AE02-696DB1FF0A5B}"/>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913329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4D89-89E3-4B92-B011-D0B7D63F68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27513E-CEF2-48D1-B8D6-4075B3061AD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52C6B2-4DC8-4204-B656-D17AEDC514B2}"/>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560408-4223-48F1-93A5-F1B6C87693BB}"/>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6" name="Footer Placeholder 5">
            <a:extLst>
              <a:ext uri="{FF2B5EF4-FFF2-40B4-BE49-F238E27FC236}">
                <a16:creationId xmlns:a16="http://schemas.microsoft.com/office/drawing/2014/main" id="{87BF595A-3939-4BB6-BFFC-68BA788760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6A482-0722-4D58-A5D7-A5B6582EDF73}"/>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363638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21FA-C96A-4E33-AD6F-701943183D2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D6DA81-8667-4EB8-AF70-B607E4B93E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586987-A0B2-4D0B-B585-20D673005A0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E86BCA-1D3C-4230-B59A-763C8F2881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6871CB-353C-4663-86C1-3BDB672B502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39602-4C35-4299-9EDF-29ED182A20BE}"/>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8" name="Footer Placeholder 7">
            <a:extLst>
              <a:ext uri="{FF2B5EF4-FFF2-40B4-BE49-F238E27FC236}">
                <a16:creationId xmlns:a16="http://schemas.microsoft.com/office/drawing/2014/main" id="{DED9EADB-C189-442E-B5BE-AB51136A1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5B2AA1-B13B-40EC-9AD9-D57B174A9D04}"/>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3031956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B2B0-25E5-4D6E-9561-37C6B7E8FA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43511C-A713-410B-BD0F-4CD3AA19637C}"/>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4" name="Footer Placeholder 3">
            <a:extLst>
              <a:ext uri="{FF2B5EF4-FFF2-40B4-BE49-F238E27FC236}">
                <a16:creationId xmlns:a16="http://schemas.microsoft.com/office/drawing/2014/main" id="{325BDE24-0EEC-4EB3-9DB5-3C2BD71FC7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A4E3C7-E0F7-457F-AC61-4D44F35ED9AA}"/>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8110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2D56D-56AA-47F4-BDE9-B6855333DE0E}"/>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3" name="Footer Placeholder 2">
            <a:extLst>
              <a:ext uri="{FF2B5EF4-FFF2-40B4-BE49-F238E27FC236}">
                <a16:creationId xmlns:a16="http://schemas.microsoft.com/office/drawing/2014/main" id="{29C38F32-2CF4-4F91-8390-DF385A03E6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56C7FD-E4D6-4ADD-94FE-EC685C28027B}"/>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129808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C827-38BE-496F-9281-14E33E4FC9E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92F893-04F3-4E39-AD12-505026CC40C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8E6FED-4519-458C-95E1-4DCF72FF0E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791185-4353-4A43-9D08-856F39312D1C}"/>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6" name="Footer Placeholder 5">
            <a:extLst>
              <a:ext uri="{FF2B5EF4-FFF2-40B4-BE49-F238E27FC236}">
                <a16:creationId xmlns:a16="http://schemas.microsoft.com/office/drawing/2014/main" id="{A455CA36-B48E-4635-837B-5EB970D440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E3356-DBC2-45BB-BB1D-76FD05CE96F0}"/>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450963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510D-964D-4ECA-A07B-D9B811322C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4EF864-D92B-4B3B-A95B-923F0EA4756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EDFC2-C24D-48B1-AD2B-C3DDE6999B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70C51B-2566-4E5D-81F8-F1393D6ADB40}"/>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6" name="Footer Placeholder 5">
            <a:extLst>
              <a:ext uri="{FF2B5EF4-FFF2-40B4-BE49-F238E27FC236}">
                <a16:creationId xmlns:a16="http://schemas.microsoft.com/office/drawing/2014/main" id="{AB49143B-EFC4-469F-97BE-DEB2551FA0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BF2A55-424E-49A0-95C7-28A4FFDC8D46}"/>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368881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DA1452F-AD1A-476D-8A03-246A1A9034AB}"/>
              </a:ext>
            </a:extLst>
          </p:cNvPr>
          <p:cNvSpPr/>
          <p:nvPr userDrawn="1"/>
        </p:nvSpPr>
        <p:spPr>
          <a:xfrm>
            <a:off x="263233" y="5856397"/>
            <a:ext cx="8645931" cy="776540"/>
          </a:xfrm>
          <a:prstGeom prst="rect">
            <a:avLst/>
          </a:prstGeom>
          <a:solidFill>
            <a:srgbClr val="B512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CAB020B-EBB9-4AC0-9429-CE3B3389651B}"/>
              </a:ext>
            </a:extLst>
          </p:cNvPr>
          <p:cNvSpPr/>
          <p:nvPr userDrawn="1"/>
        </p:nvSpPr>
        <p:spPr>
          <a:xfrm>
            <a:off x="263234" y="1454727"/>
            <a:ext cx="8645931" cy="776540"/>
          </a:xfrm>
          <a:prstGeom prst="rect">
            <a:avLst/>
          </a:prstGeom>
          <a:solidFill>
            <a:srgbClr val="B512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descr="CISR_Flag_Bar_72dpi_Flat.jpg"/>
          <p:cNvPicPr>
            <a:picLocks noChangeAspect="1"/>
          </p:cNvPicPr>
          <p:nvPr userDrawn="1"/>
        </p:nvPicPr>
        <p:blipFill rotWithShape="1">
          <a:blip r:embed="rId2">
            <a:extLst>
              <a:ext uri="{28A0092B-C50C-407E-A947-70E740481C1C}">
                <a14:useLocalDpi xmlns:a14="http://schemas.microsoft.com/office/drawing/2010/main" val="0"/>
              </a:ext>
            </a:extLst>
          </a:blip>
          <a:srcRect l="17122"/>
          <a:stretch/>
        </p:blipFill>
        <p:spPr>
          <a:xfrm>
            <a:off x="230908" y="1456567"/>
            <a:ext cx="8649858" cy="774700"/>
          </a:xfrm>
          <a:prstGeom prst="rect">
            <a:avLst/>
          </a:prstGeom>
        </p:spPr>
      </p:pic>
      <p:sp>
        <p:nvSpPr>
          <p:cNvPr id="22" name="Title 1"/>
          <p:cNvSpPr txBox="1">
            <a:spLocks/>
          </p:cNvSpPr>
          <p:nvPr userDrawn="1"/>
        </p:nvSpPr>
        <p:spPr>
          <a:xfrm>
            <a:off x="1704109" y="5856397"/>
            <a:ext cx="7205056" cy="77654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endParaRPr lang="en-US" sz="2200" b="1" u="none" baseline="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t>Phil Noad</a:t>
            </a:r>
          </a:p>
          <a:p>
            <a:pPr algn="r"/>
            <a: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t>Regional Director EEMA</a:t>
            </a:r>
            <a:b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a:extLst>
              <a:ext uri="{FF2B5EF4-FFF2-40B4-BE49-F238E27FC236}">
                <a16:creationId xmlns:a16="http://schemas.microsoft.com/office/drawing/2014/main" id="{F7F48467-70C3-4D7E-8289-0BF63FB9D31B}"/>
              </a:ext>
            </a:extLst>
          </p:cNvPr>
          <p:cNvSpPr txBox="1">
            <a:spLocks/>
          </p:cNvSpPr>
          <p:nvPr userDrawn="1"/>
        </p:nvSpPr>
        <p:spPr>
          <a:xfrm>
            <a:off x="769581" y="1446643"/>
            <a:ext cx="7052656" cy="7612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en-US" sz="2200" b="1" u="none" dirty="0">
                <a:solidFill>
                  <a:schemeClr val="bg1"/>
                </a:solidFill>
                <a:latin typeface="Verdana" panose="020B0604030504040204" pitchFamily="34" charset="0"/>
                <a:ea typeface="Verdana" panose="020B0604030504040204" pitchFamily="34" charset="0"/>
                <a:cs typeface="Verdana" panose="020B0604030504040204" pitchFamily="34" charset="0"/>
              </a:rPr>
              <a:t>Ongoing work</a:t>
            </a:r>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a:extLst>
              <a:ext uri="{FF2B5EF4-FFF2-40B4-BE49-F238E27FC236}">
                <a16:creationId xmlns:a16="http://schemas.microsoft.com/office/drawing/2014/main" id="{F6E45AA0-870C-47DD-95BF-4A3038C413E4}"/>
              </a:ext>
            </a:extLst>
          </p:cNvPr>
          <p:cNvPicPr>
            <a:picLocks noChangeAspect="1"/>
          </p:cNvPicPr>
          <p:nvPr userDrawn="1"/>
        </p:nvPicPr>
        <p:blipFill>
          <a:blip r:embed="rId3"/>
          <a:stretch>
            <a:fillRect/>
          </a:stretch>
        </p:blipFill>
        <p:spPr>
          <a:xfrm>
            <a:off x="270525" y="59450"/>
            <a:ext cx="2557061" cy="1316265"/>
          </a:xfrm>
          <a:prstGeom prst="rect">
            <a:avLst/>
          </a:prstGeom>
        </p:spPr>
      </p:pic>
      <p:pic>
        <p:nvPicPr>
          <p:cNvPr id="8" name="Picture 2" descr="C:\Users\DEDHPIL\Desktop\red logo.JPG">
            <a:extLst>
              <a:ext uri="{FF2B5EF4-FFF2-40B4-BE49-F238E27FC236}">
                <a16:creationId xmlns:a16="http://schemas.microsoft.com/office/drawing/2014/main" id="{779AA61D-3194-4FEB-9942-0E1961EB4E8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89531" y="223312"/>
            <a:ext cx="2023561" cy="98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20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B915-E93B-4E4C-8812-BC0EE4CCD5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E1E895-4039-40B2-BC11-0BB8EE0B6A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F9A117-0BDA-4644-B0A0-300BDD00135D}"/>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5" name="Footer Placeholder 4">
            <a:extLst>
              <a:ext uri="{FF2B5EF4-FFF2-40B4-BE49-F238E27FC236}">
                <a16:creationId xmlns:a16="http://schemas.microsoft.com/office/drawing/2014/main" id="{527919B4-AB87-41D4-A5C6-285FCF61B8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18055-1A90-4950-B571-2F6612AF1558}"/>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119813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F9EA19-43D4-4B72-9AE7-3355865A752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54FED3-5F7D-4C57-A4A7-A20D287D8C5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A8817-E4A0-45BF-B1C5-883F497AAAC6}"/>
              </a:ext>
            </a:extLst>
          </p:cNvPr>
          <p:cNvSpPr>
            <a:spLocks noGrp="1"/>
          </p:cNvSpPr>
          <p:nvPr>
            <p:ph type="dt" sz="half" idx="10"/>
          </p:nvPr>
        </p:nvSpPr>
        <p:spPr/>
        <p:txBody>
          <a:bodyPr/>
          <a:lstStyle/>
          <a:p>
            <a:fld id="{A75E0ECF-53A1-40C9-8334-D5D58974D9E5}" type="datetimeFigureOut">
              <a:rPr lang="en-GB" smtClean="0"/>
              <a:t>19/09/2025</a:t>
            </a:fld>
            <a:endParaRPr lang="en-GB"/>
          </a:p>
        </p:txBody>
      </p:sp>
      <p:sp>
        <p:nvSpPr>
          <p:cNvPr id="5" name="Footer Placeholder 4">
            <a:extLst>
              <a:ext uri="{FF2B5EF4-FFF2-40B4-BE49-F238E27FC236}">
                <a16:creationId xmlns:a16="http://schemas.microsoft.com/office/drawing/2014/main" id="{8D10C065-ADF4-447C-836A-39BE6FA5F3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BE300B-5973-4A5A-BBC5-D97294FB3F57}"/>
              </a:ext>
            </a:extLst>
          </p:cNvPr>
          <p:cNvSpPr>
            <a:spLocks noGrp="1"/>
          </p:cNvSpPr>
          <p:nvPr>
            <p:ph type="sldNum" sz="quarter" idx="12"/>
          </p:nvPr>
        </p:nvSpPr>
        <p:spPr/>
        <p:txBody>
          <a:bodyPr/>
          <a:lstStyle/>
          <a:p>
            <a:fld id="{01D06BEB-4711-4753-B428-8B980CBD513C}" type="slidenum">
              <a:rPr lang="en-GB" smtClean="0"/>
              <a:t>‹#›</a:t>
            </a:fld>
            <a:endParaRPr lang="en-GB"/>
          </a:p>
        </p:txBody>
      </p:sp>
    </p:spTree>
    <p:extLst>
      <p:ext uri="{BB962C8B-B14F-4D97-AF65-F5344CB8AC3E}">
        <p14:creationId xmlns:p14="http://schemas.microsoft.com/office/powerpoint/2010/main" val="163127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22303F-E819-46BA-8334-99557C732C1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1783057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22303F-E819-46BA-8334-99557C732C1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3915616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22303F-E819-46BA-8334-99557C732C1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1809338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22303F-E819-46BA-8334-99557C732C1C}"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1471203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22303F-E819-46BA-8334-99557C732C1C}" type="datetimeFigureOut">
              <a:rPr lang="en-GB" smtClean="0"/>
              <a:t>19/09/2025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3515560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22303F-E819-46BA-8334-99557C732C1C}" type="datetimeFigureOut">
              <a:rPr lang="en-GB" smtClean="0"/>
              <a:t>19/09/2025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326879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2303F-E819-46BA-8334-99557C732C1C}" type="datetimeFigureOut">
              <a:rPr lang="en-GB" smtClean="0"/>
              <a:t>19/09/2025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1798167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22303F-E819-46BA-8334-99557C732C1C}"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256744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9D6753-4F2F-45D9-AD8F-6D6B14915F94}"/>
              </a:ext>
            </a:extLst>
          </p:cNvPr>
          <p:cNvSpPr/>
          <p:nvPr userDrawn="1"/>
        </p:nvSpPr>
        <p:spPr>
          <a:xfrm>
            <a:off x="285171" y="293385"/>
            <a:ext cx="8645931" cy="776540"/>
          </a:xfrm>
          <a:prstGeom prst="rect">
            <a:avLst/>
          </a:prstGeom>
          <a:solidFill>
            <a:srgbClr val="B512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5520C7C-74C7-49E8-A9B9-ADEE88887B8F}"/>
              </a:ext>
            </a:extLst>
          </p:cNvPr>
          <p:cNvSpPr txBox="1">
            <a:spLocks/>
          </p:cNvSpPr>
          <p:nvPr userDrawn="1"/>
        </p:nvSpPr>
        <p:spPr>
          <a:xfrm>
            <a:off x="263232" y="1454727"/>
            <a:ext cx="8645933" cy="7612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2">
            <a:extLst>
              <a:ext uri="{FF2B5EF4-FFF2-40B4-BE49-F238E27FC236}">
                <a16:creationId xmlns:a16="http://schemas.microsoft.com/office/drawing/2014/main" id="{E549A44B-B68C-457D-A04E-A718121233B9}"/>
              </a:ext>
            </a:extLst>
          </p:cNvPr>
          <p:cNvSpPr>
            <a:spLocks noGrp="1"/>
          </p:cNvSpPr>
          <p:nvPr>
            <p:ph idx="1" hasCustomPrompt="1"/>
          </p:nvPr>
        </p:nvSpPr>
        <p:spPr>
          <a:xfrm>
            <a:off x="762000" y="2466084"/>
            <a:ext cx="7696200" cy="3777061"/>
          </a:xfrm>
        </p:spPr>
        <p:txBody>
          <a:bodyPr>
            <a:normAutofit/>
          </a:bodyPr>
          <a:lstStyle>
            <a:lvl1pPr algn="just">
              <a:defRPr sz="19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just">
              <a:defRPr sz="19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just">
              <a:defRPr sz="19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just">
              <a:defRPr sz="19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just">
              <a:defRPr sz="19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Body – Remains in Arial Font and </a:t>
            </a:r>
            <a:r>
              <a:rPr lang="en-US" dirty="0" err="1"/>
              <a:t>greyscale</a:t>
            </a:r>
            <a:r>
              <a:rPr lang="en-US" dirty="0"/>
              <a:t> </a:t>
            </a:r>
            <a:r>
              <a:rPr lang="en-US" dirty="0" err="1"/>
              <a:t>colour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A4E76F73-CDE8-4D00-AA3E-CEB0AB33E0E8}"/>
              </a:ext>
            </a:extLst>
          </p:cNvPr>
          <p:cNvSpPr>
            <a:spLocks noGrp="1"/>
          </p:cNvSpPr>
          <p:nvPr>
            <p:ph type="title"/>
          </p:nvPr>
        </p:nvSpPr>
        <p:spPr>
          <a:xfrm>
            <a:off x="285171" y="293385"/>
            <a:ext cx="8649858" cy="761206"/>
          </a:xfrm>
        </p:spPr>
        <p:txBody>
          <a:bodyPr>
            <a:normAutofit/>
          </a:bodyPr>
          <a:lstStyle>
            <a:lvl1pPr algn="l">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16" name="Rectangle 15">
            <a:extLst>
              <a:ext uri="{FF2B5EF4-FFF2-40B4-BE49-F238E27FC236}">
                <a16:creationId xmlns:a16="http://schemas.microsoft.com/office/drawing/2014/main" id="{92E8F0ED-7EA3-4A80-92C5-40C1ABCC9654}"/>
              </a:ext>
            </a:extLst>
          </p:cNvPr>
          <p:cNvSpPr/>
          <p:nvPr userDrawn="1"/>
        </p:nvSpPr>
        <p:spPr>
          <a:xfrm>
            <a:off x="263232" y="6477961"/>
            <a:ext cx="8645931" cy="271227"/>
          </a:xfrm>
          <a:prstGeom prst="rect">
            <a:avLst/>
          </a:prstGeom>
          <a:solidFill>
            <a:srgbClr val="B512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310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22303F-E819-46BA-8334-99557C732C1C}"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4175993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22303F-E819-46BA-8334-99557C732C1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702974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22303F-E819-46BA-8334-99557C732C1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81A48A-406A-43BB-BB59-3C50A29A4D8C}" type="slidenum">
              <a:rPr lang="en-GB" smtClean="0"/>
              <a:t>‹#›</a:t>
            </a:fld>
            <a:endParaRPr lang="en-GB"/>
          </a:p>
        </p:txBody>
      </p:sp>
    </p:spTree>
    <p:extLst>
      <p:ext uri="{BB962C8B-B14F-4D97-AF65-F5344CB8AC3E}">
        <p14:creationId xmlns:p14="http://schemas.microsoft.com/office/powerpoint/2010/main" val="137085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A">
    <p:spTree>
      <p:nvGrpSpPr>
        <p:cNvPr id="1" name=""/>
        <p:cNvGrpSpPr/>
        <p:nvPr/>
      </p:nvGrpSpPr>
      <p:grpSpPr>
        <a:xfrm>
          <a:off x="0" y="0"/>
          <a:ext cx="0" cy="0"/>
          <a:chOff x="0" y="0"/>
          <a:chExt cx="0" cy="0"/>
        </a:xfrm>
      </p:grpSpPr>
      <p:pic>
        <p:nvPicPr>
          <p:cNvPr id="3" name="Picture 2" descr="Red_BG(2)_72dpi_Fl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203200"/>
            <a:ext cx="8737600" cy="6451600"/>
          </a:xfrm>
          <a:prstGeom prst="rect">
            <a:avLst/>
          </a:prstGeom>
        </p:spPr>
      </p:pic>
      <p:sp>
        <p:nvSpPr>
          <p:cNvPr id="2" name="Title 1"/>
          <p:cNvSpPr>
            <a:spLocks noGrp="1"/>
          </p:cNvSpPr>
          <p:nvPr>
            <p:ph type="title" hasCustomPrompt="1"/>
          </p:nvPr>
        </p:nvSpPr>
        <p:spPr>
          <a:xfrm>
            <a:off x="457200" y="2159000"/>
            <a:ext cx="8229600" cy="668338"/>
          </a:xfrm>
        </p:spPr>
        <p:txBody>
          <a:bodyPr>
            <a:normAutofit/>
          </a:bodyPr>
          <a:lstStyle>
            <a:lvl1pPr algn="r">
              <a:defRPr sz="3800" b="0" i="0">
                <a:solidFill>
                  <a:srgbClr val="FFFFFF"/>
                </a:solidFill>
                <a:latin typeface="Arial"/>
                <a:cs typeface="Arial"/>
              </a:defRPr>
            </a:lvl1pPr>
          </a:lstStyle>
          <a:p>
            <a:r>
              <a:rPr lang="en-US" dirty="0"/>
              <a:t>Divider Title Here</a:t>
            </a:r>
          </a:p>
        </p:txBody>
      </p:sp>
    </p:spTree>
    <p:extLst>
      <p:ext uri="{BB962C8B-B14F-4D97-AF65-F5344CB8AC3E}">
        <p14:creationId xmlns:p14="http://schemas.microsoft.com/office/powerpoint/2010/main" val="88500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B">
    <p:spTree>
      <p:nvGrpSpPr>
        <p:cNvPr id="1" name=""/>
        <p:cNvGrpSpPr/>
        <p:nvPr/>
      </p:nvGrpSpPr>
      <p:grpSpPr>
        <a:xfrm>
          <a:off x="0" y="0"/>
          <a:ext cx="0" cy="0"/>
          <a:chOff x="0" y="0"/>
          <a:chExt cx="0" cy="0"/>
        </a:xfrm>
      </p:grpSpPr>
      <p:pic>
        <p:nvPicPr>
          <p:cNvPr id="4" name="Picture 3" descr="Red_BG(3)_72dpi_Fl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203200"/>
            <a:ext cx="8737600" cy="6451600"/>
          </a:xfrm>
          <a:prstGeom prst="rect">
            <a:avLst/>
          </a:prstGeom>
        </p:spPr>
      </p:pic>
      <p:sp>
        <p:nvSpPr>
          <p:cNvPr id="2" name="Title 1"/>
          <p:cNvSpPr>
            <a:spLocks noGrp="1"/>
          </p:cNvSpPr>
          <p:nvPr>
            <p:ph type="title" hasCustomPrompt="1"/>
          </p:nvPr>
        </p:nvSpPr>
        <p:spPr>
          <a:xfrm>
            <a:off x="457200" y="2159000"/>
            <a:ext cx="8229600" cy="668338"/>
          </a:xfrm>
        </p:spPr>
        <p:txBody>
          <a:bodyPr>
            <a:normAutofit/>
          </a:bodyPr>
          <a:lstStyle>
            <a:lvl1pPr algn="r">
              <a:defRPr sz="3800" b="0" i="0">
                <a:solidFill>
                  <a:srgbClr val="FFFFFF"/>
                </a:solidFill>
                <a:latin typeface="Arial"/>
                <a:cs typeface="Arial"/>
              </a:defRPr>
            </a:lvl1pPr>
          </a:lstStyle>
          <a:p>
            <a:r>
              <a:rPr lang="en-US" dirty="0"/>
              <a:t>Divider Title Here</a:t>
            </a:r>
          </a:p>
        </p:txBody>
      </p:sp>
    </p:spTree>
    <p:extLst>
      <p:ext uri="{BB962C8B-B14F-4D97-AF65-F5344CB8AC3E}">
        <p14:creationId xmlns:p14="http://schemas.microsoft.com/office/powerpoint/2010/main" val="110514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E">
    <p:spTree>
      <p:nvGrpSpPr>
        <p:cNvPr id="1" name=""/>
        <p:cNvGrpSpPr/>
        <p:nvPr/>
      </p:nvGrpSpPr>
      <p:grpSpPr>
        <a:xfrm>
          <a:off x="0" y="0"/>
          <a:ext cx="0" cy="0"/>
          <a:chOff x="0" y="0"/>
          <a:chExt cx="0" cy="0"/>
        </a:xfrm>
      </p:grpSpPr>
      <p:pic>
        <p:nvPicPr>
          <p:cNvPr id="3" name="Picture 2" descr="Red_BG(6)_72dpi_Fl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203200"/>
            <a:ext cx="8737600" cy="6451600"/>
          </a:xfrm>
          <a:prstGeom prst="rect">
            <a:avLst/>
          </a:prstGeom>
        </p:spPr>
      </p:pic>
      <p:sp>
        <p:nvSpPr>
          <p:cNvPr id="2" name="Title 1"/>
          <p:cNvSpPr>
            <a:spLocks noGrp="1"/>
          </p:cNvSpPr>
          <p:nvPr>
            <p:ph type="title" hasCustomPrompt="1"/>
          </p:nvPr>
        </p:nvSpPr>
        <p:spPr>
          <a:xfrm>
            <a:off x="457200" y="2159000"/>
            <a:ext cx="8229600" cy="668338"/>
          </a:xfrm>
        </p:spPr>
        <p:txBody>
          <a:bodyPr>
            <a:normAutofit/>
          </a:bodyPr>
          <a:lstStyle>
            <a:lvl1pPr algn="r">
              <a:defRPr sz="3800" b="0" i="0">
                <a:solidFill>
                  <a:srgbClr val="FFFFFF"/>
                </a:solidFill>
                <a:latin typeface="Arial"/>
                <a:cs typeface="Arial"/>
              </a:defRPr>
            </a:lvl1pPr>
          </a:lstStyle>
          <a:p>
            <a:r>
              <a:rPr lang="en-US" dirty="0"/>
              <a:t>Divider Title Here</a:t>
            </a:r>
          </a:p>
        </p:txBody>
      </p:sp>
    </p:spTree>
    <p:extLst>
      <p:ext uri="{BB962C8B-B14F-4D97-AF65-F5344CB8AC3E}">
        <p14:creationId xmlns:p14="http://schemas.microsoft.com/office/powerpoint/2010/main" val="53826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F">
    <p:spTree>
      <p:nvGrpSpPr>
        <p:cNvPr id="1" name=""/>
        <p:cNvGrpSpPr/>
        <p:nvPr/>
      </p:nvGrpSpPr>
      <p:grpSpPr>
        <a:xfrm>
          <a:off x="0" y="0"/>
          <a:ext cx="0" cy="0"/>
          <a:chOff x="0" y="0"/>
          <a:chExt cx="0" cy="0"/>
        </a:xfrm>
      </p:grpSpPr>
      <p:pic>
        <p:nvPicPr>
          <p:cNvPr id="3" name="Picture 2" descr="Red_BG(8)_72dpi_Fl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203200"/>
            <a:ext cx="8737600" cy="6451600"/>
          </a:xfrm>
          <a:prstGeom prst="rect">
            <a:avLst/>
          </a:prstGeom>
        </p:spPr>
      </p:pic>
      <p:sp>
        <p:nvSpPr>
          <p:cNvPr id="2" name="Title 1"/>
          <p:cNvSpPr>
            <a:spLocks noGrp="1"/>
          </p:cNvSpPr>
          <p:nvPr>
            <p:ph type="title" hasCustomPrompt="1"/>
          </p:nvPr>
        </p:nvSpPr>
        <p:spPr>
          <a:xfrm>
            <a:off x="457200" y="2159000"/>
            <a:ext cx="8229600" cy="668338"/>
          </a:xfrm>
        </p:spPr>
        <p:txBody>
          <a:bodyPr>
            <a:normAutofit/>
          </a:bodyPr>
          <a:lstStyle>
            <a:lvl1pPr algn="r">
              <a:defRPr sz="3800" b="0" i="0">
                <a:solidFill>
                  <a:srgbClr val="FFFFFF"/>
                </a:solidFill>
                <a:latin typeface="Arial"/>
                <a:cs typeface="Arial"/>
              </a:defRPr>
            </a:lvl1pPr>
          </a:lstStyle>
          <a:p>
            <a:r>
              <a:rPr lang="en-US" dirty="0"/>
              <a:t>Divider Title Here</a:t>
            </a:r>
          </a:p>
        </p:txBody>
      </p:sp>
    </p:spTree>
    <p:extLst>
      <p:ext uri="{BB962C8B-B14F-4D97-AF65-F5344CB8AC3E}">
        <p14:creationId xmlns:p14="http://schemas.microsoft.com/office/powerpoint/2010/main" val="270580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G">
    <p:spTree>
      <p:nvGrpSpPr>
        <p:cNvPr id="1" name=""/>
        <p:cNvGrpSpPr/>
        <p:nvPr/>
      </p:nvGrpSpPr>
      <p:grpSpPr>
        <a:xfrm>
          <a:off x="0" y="0"/>
          <a:ext cx="0" cy="0"/>
          <a:chOff x="0" y="0"/>
          <a:chExt cx="0" cy="0"/>
        </a:xfrm>
      </p:grpSpPr>
      <p:pic>
        <p:nvPicPr>
          <p:cNvPr id="6" name="Picture 5" descr="Red_BG(9)_72dpi_Fl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203200"/>
            <a:ext cx="8737600" cy="6451600"/>
          </a:xfrm>
          <a:prstGeom prst="rect">
            <a:avLst/>
          </a:prstGeom>
        </p:spPr>
      </p:pic>
      <p:sp>
        <p:nvSpPr>
          <p:cNvPr id="2" name="Title 1"/>
          <p:cNvSpPr>
            <a:spLocks noGrp="1"/>
          </p:cNvSpPr>
          <p:nvPr>
            <p:ph type="title" hasCustomPrompt="1"/>
          </p:nvPr>
        </p:nvSpPr>
        <p:spPr>
          <a:xfrm>
            <a:off x="457200" y="2159000"/>
            <a:ext cx="8229600" cy="668338"/>
          </a:xfrm>
        </p:spPr>
        <p:txBody>
          <a:bodyPr>
            <a:normAutofit/>
          </a:bodyPr>
          <a:lstStyle>
            <a:lvl1pPr algn="r">
              <a:defRPr sz="3800" b="0" i="0">
                <a:solidFill>
                  <a:srgbClr val="FFFFFF"/>
                </a:solidFill>
                <a:latin typeface="Arial"/>
                <a:cs typeface="Arial"/>
              </a:defRPr>
            </a:lvl1pPr>
          </a:lstStyle>
          <a:p>
            <a:r>
              <a:rPr lang="en-US" dirty="0"/>
              <a:t>Divider Title Here</a:t>
            </a:r>
          </a:p>
        </p:txBody>
      </p:sp>
    </p:spTree>
    <p:extLst>
      <p:ext uri="{BB962C8B-B14F-4D97-AF65-F5344CB8AC3E}">
        <p14:creationId xmlns:p14="http://schemas.microsoft.com/office/powerpoint/2010/main" val="365229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Slide (Last)">
    <p:spTree>
      <p:nvGrpSpPr>
        <p:cNvPr id="1" name=""/>
        <p:cNvGrpSpPr/>
        <p:nvPr/>
      </p:nvGrpSpPr>
      <p:grpSpPr>
        <a:xfrm>
          <a:off x="0" y="0"/>
          <a:ext cx="0" cy="0"/>
          <a:chOff x="0" y="0"/>
          <a:chExt cx="0" cy="0"/>
        </a:xfrm>
      </p:grpSpPr>
      <p:pic>
        <p:nvPicPr>
          <p:cNvPr id="2" name="Picture 1" descr="CISR_Red_BG_BackPg_72dpi_Fl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 y="203200"/>
            <a:ext cx="8737600" cy="6451600"/>
          </a:xfrm>
          <a:prstGeom prst="rect">
            <a:avLst/>
          </a:prstGeom>
        </p:spPr>
      </p:pic>
      <p:sp>
        <p:nvSpPr>
          <p:cNvPr id="7" name="Title 6"/>
          <p:cNvSpPr>
            <a:spLocks noGrp="1"/>
          </p:cNvSpPr>
          <p:nvPr>
            <p:ph type="title" hasCustomPrompt="1"/>
          </p:nvPr>
        </p:nvSpPr>
        <p:spPr>
          <a:xfrm>
            <a:off x="762000" y="2382838"/>
            <a:ext cx="7531100" cy="1744662"/>
          </a:xfrm>
        </p:spPr>
        <p:txBody>
          <a:bodyPr/>
          <a:lstStyle>
            <a:lvl1pPr algn="l" eaLnBrk="1" hangingPunct="1">
              <a:defRPr sz="4400">
                <a:latin typeface="Arial"/>
                <a:cs typeface="Arial"/>
              </a:defRPr>
            </a:lvl1pPr>
          </a:lstStyle>
          <a:p>
            <a:pPr eaLnBrk="1" hangingPunct="1"/>
            <a:r>
              <a:rPr lang="en-US" sz="3600" dirty="0">
                <a:solidFill>
                  <a:schemeClr val="bg1"/>
                </a:solidFill>
                <a:cs typeface="Arial" charset="0"/>
              </a:rPr>
              <a:t>Thank You</a:t>
            </a:r>
            <a:br>
              <a:rPr lang="en-US" sz="3600" dirty="0">
                <a:solidFill>
                  <a:schemeClr val="bg1"/>
                </a:solidFill>
                <a:cs typeface="Arial" charset="0"/>
              </a:rPr>
            </a:br>
            <a:r>
              <a:rPr lang="en-US" sz="1900" dirty="0">
                <a:solidFill>
                  <a:schemeClr val="bg1"/>
                </a:solidFill>
                <a:cs typeface="Arial" charset="0"/>
              </a:rPr>
              <a:t>again for your interest in the Cayman Registry</a:t>
            </a:r>
            <a:br>
              <a:rPr lang="en-US" sz="1900" dirty="0">
                <a:solidFill>
                  <a:schemeClr val="bg1"/>
                </a:solidFill>
                <a:cs typeface="Arial" charset="0"/>
              </a:rPr>
            </a:br>
            <a:br>
              <a:rPr lang="en-US" sz="1900" dirty="0">
                <a:solidFill>
                  <a:schemeClr val="bg1"/>
                </a:solidFill>
                <a:cs typeface="Arial" charset="0"/>
              </a:rPr>
            </a:br>
            <a:r>
              <a:rPr lang="en-US" sz="1900" dirty="0">
                <a:solidFill>
                  <a:schemeClr val="bg1"/>
                </a:solidFill>
                <a:cs typeface="Arial" charset="0"/>
              </a:rPr>
              <a:t>If you have any further questions please contact us at:</a:t>
            </a:r>
            <a:br>
              <a:rPr lang="en-US" sz="1900" dirty="0">
                <a:solidFill>
                  <a:schemeClr val="bg1"/>
                </a:solidFill>
                <a:cs typeface="Arial" charset="0"/>
              </a:rPr>
            </a:br>
            <a:r>
              <a:rPr lang="en-US" sz="1900" b="1" dirty="0">
                <a:solidFill>
                  <a:schemeClr val="bg1"/>
                </a:solidFill>
                <a:cs typeface="Arial" charset="0"/>
              </a:rPr>
              <a:t>technical@cishipping.com</a:t>
            </a:r>
          </a:p>
        </p:txBody>
      </p:sp>
    </p:spTree>
    <p:extLst>
      <p:ext uri="{BB962C8B-B14F-4D97-AF65-F5344CB8AC3E}">
        <p14:creationId xmlns:p14="http://schemas.microsoft.com/office/powerpoint/2010/main" val="210402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051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924300" y="6097587"/>
            <a:ext cx="4533900" cy="365125"/>
          </a:xfrm>
          <a:prstGeom prst="rect">
            <a:avLst/>
          </a:prstGeom>
        </p:spPr>
        <p:txBody>
          <a:bodyPr/>
          <a:lstStyle>
            <a:lvl1pPr algn="r">
              <a:defRPr sz="1400">
                <a:solidFill>
                  <a:srgbClr val="FFFFFF"/>
                </a:solidFill>
                <a:latin typeface="Arial"/>
                <a:cs typeface="Arial"/>
              </a:defRPr>
            </a:lvl1pPr>
          </a:lstStyle>
          <a:p>
            <a:r>
              <a:rPr lang="en-US" dirty="0"/>
              <a:t>PowerPoint Title – Footer here</a:t>
            </a:r>
          </a:p>
        </p:txBody>
      </p:sp>
      <p:sp>
        <p:nvSpPr>
          <p:cNvPr id="8" name="Slide Number Placeholder 5"/>
          <p:cNvSpPr>
            <a:spLocks noGrp="1"/>
          </p:cNvSpPr>
          <p:nvPr>
            <p:ph type="sldNum" sz="quarter" idx="4"/>
          </p:nvPr>
        </p:nvSpPr>
        <p:spPr>
          <a:xfrm>
            <a:off x="2755900" y="6097587"/>
            <a:ext cx="952500" cy="365125"/>
          </a:xfrm>
          <a:prstGeom prst="rect">
            <a:avLst/>
          </a:prstGeom>
        </p:spPr>
        <p:txBody>
          <a:bodyPr/>
          <a:lstStyle>
            <a:lvl1pPr algn="l">
              <a:defRPr sz="1400" b="0" i="0">
                <a:solidFill>
                  <a:srgbClr val="FFFFFF"/>
                </a:solidFill>
                <a:latin typeface="Arial"/>
                <a:cs typeface="Arial"/>
              </a:defRPr>
            </a:lvl1pPr>
          </a:lstStyle>
          <a:p>
            <a:r>
              <a:rPr lang="en-US" dirty="0"/>
              <a:t>Page </a:t>
            </a:r>
            <a:fld id="{1E970B74-A90C-094E-B1B9-6526BD6BCD3D}" type="slidenum">
              <a:rPr lang="en-US" smtClean="0"/>
              <a:pPr/>
              <a:t>‹#›</a:t>
            </a:fld>
            <a:endParaRPr lang="en-US" dirty="0"/>
          </a:p>
        </p:txBody>
      </p:sp>
    </p:spTree>
    <p:extLst>
      <p:ext uri="{BB962C8B-B14F-4D97-AF65-F5344CB8AC3E}">
        <p14:creationId xmlns:p14="http://schemas.microsoft.com/office/powerpoint/2010/main" val="1375380399"/>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99" r:id="rId3"/>
    <p:sldLayoutId id="2147483651" r:id="rId4"/>
    <p:sldLayoutId id="2147483652" r:id="rId5"/>
    <p:sldLayoutId id="2147483655" r:id="rId6"/>
    <p:sldLayoutId id="2147483656" r:id="rId7"/>
    <p:sldLayoutId id="2147483657" r:id="rId8"/>
    <p:sldLayoutId id="2147483658" r:id="rId9"/>
    <p:sldLayoutId id="2147483684" r:id="rId1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354E2-2DBF-4754-A4D2-FF119644BE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5D03BC-3582-445A-BC7F-6FBC27AFDB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F2F5A-D887-4931-8201-74FF8AAF053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E0ECF-53A1-40C9-8334-D5D58974D9E5}" type="datetimeFigureOut">
              <a:rPr lang="en-GB" smtClean="0"/>
              <a:t>19/09/2025</a:t>
            </a:fld>
            <a:endParaRPr lang="en-GB"/>
          </a:p>
        </p:txBody>
      </p:sp>
      <p:sp>
        <p:nvSpPr>
          <p:cNvPr id="5" name="Footer Placeholder 4">
            <a:extLst>
              <a:ext uri="{FF2B5EF4-FFF2-40B4-BE49-F238E27FC236}">
                <a16:creationId xmlns:a16="http://schemas.microsoft.com/office/drawing/2014/main" id="{E96E9D6C-E1E1-4EEC-A04F-C89F0A3CC22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8093F5-A63E-41BD-AB41-28E1073EA40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06BEB-4711-4753-B428-8B980CBD513C}" type="slidenum">
              <a:rPr lang="en-GB" smtClean="0"/>
              <a:t>‹#›</a:t>
            </a:fld>
            <a:endParaRPr lang="en-GB"/>
          </a:p>
        </p:txBody>
      </p:sp>
    </p:spTree>
    <p:extLst>
      <p:ext uri="{BB962C8B-B14F-4D97-AF65-F5344CB8AC3E}">
        <p14:creationId xmlns:p14="http://schemas.microsoft.com/office/powerpoint/2010/main" val="20162459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2303F-E819-46BA-8334-99557C732C1C}" type="datetimeFigureOut">
              <a:rPr lang="en-GB" smtClean="0"/>
              <a:t>19/09/2025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1A48A-406A-43BB-BB59-3C50A29A4D8C}" type="slidenum">
              <a:rPr lang="en-GB" smtClean="0"/>
              <a:t>‹#›</a:t>
            </a:fld>
            <a:endParaRPr lang="en-GB"/>
          </a:p>
        </p:txBody>
      </p:sp>
    </p:spTree>
    <p:extLst>
      <p:ext uri="{BB962C8B-B14F-4D97-AF65-F5344CB8AC3E}">
        <p14:creationId xmlns:p14="http://schemas.microsoft.com/office/powerpoint/2010/main" val="267971343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over5_200dpi_Fl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736725"/>
            <a:ext cx="8740775" cy="394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5" name="Picture 4" descr="Cover_200dpi_Fla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2" y="1726898"/>
            <a:ext cx="8740775" cy="394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B6B441F-F1A7-4132-BD61-3422395A2A1B}"/>
              </a:ext>
            </a:extLst>
          </p:cNvPr>
          <p:cNvPicPr>
            <a:picLocks noChangeAspect="1"/>
          </p:cNvPicPr>
          <p:nvPr/>
        </p:nvPicPr>
        <p:blipFill>
          <a:blip r:embed="rId5"/>
          <a:stretch>
            <a:fillRect/>
          </a:stretch>
        </p:blipFill>
        <p:spPr>
          <a:xfrm>
            <a:off x="270525" y="59450"/>
            <a:ext cx="2845129" cy="1464550"/>
          </a:xfrm>
          <a:prstGeom prst="rect">
            <a:avLst/>
          </a:prstGeom>
        </p:spPr>
      </p:pic>
      <p:pic>
        <p:nvPicPr>
          <p:cNvPr id="3" name="Picture 2">
            <a:extLst>
              <a:ext uri="{FF2B5EF4-FFF2-40B4-BE49-F238E27FC236}">
                <a16:creationId xmlns:a16="http://schemas.microsoft.com/office/drawing/2014/main" id="{1A63FCB9-DCDB-4A31-8ED3-A2FDC232C05F}"/>
              </a:ext>
            </a:extLst>
          </p:cNvPr>
          <p:cNvPicPr>
            <a:picLocks noChangeAspect="1"/>
          </p:cNvPicPr>
          <p:nvPr/>
        </p:nvPicPr>
        <p:blipFill>
          <a:blip r:embed="rId6"/>
          <a:stretch>
            <a:fillRect/>
          </a:stretch>
        </p:blipFill>
        <p:spPr>
          <a:xfrm>
            <a:off x="111457" y="5715000"/>
            <a:ext cx="8956343" cy="923674"/>
          </a:xfrm>
          <a:prstGeom prst="rect">
            <a:avLst/>
          </a:prstGeom>
        </p:spPr>
      </p:pic>
      <p:sp>
        <p:nvSpPr>
          <p:cNvPr id="11" name="Rectangle 10">
            <a:extLst>
              <a:ext uri="{FF2B5EF4-FFF2-40B4-BE49-F238E27FC236}">
                <a16:creationId xmlns:a16="http://schemas.microsoft.com/office/drawing/2014/main" id="{BB4A8867-FE5A-47DE-97EA-6E15B8308D38}"/>
              </a:ext>
            </a:extLst>
          </p:cNvPr>
          <p:cNvSpPr>
            <a:spLocks noChangeArrowheads="1"/>
          </p:cNvSpPr>
          <p:nvPr/>
        </p:nvSpPr>
        <p:spPr bwMode="auto">
          <a:xfrm>
            <a:off x="3927299" y="2255005"/>
            <a:ext cx="4128355" cy="1077218"/>
          </a:xfrm>
          <a:prstGeom prst="rect">
            <a:avLst/>
          </a:prstGeom>
          <a:noFill/>
          <a:ln>
            <a:noFill/>
          </a:ln>
        </p:spPr>
        <p:txBody>
          <a:bodyPr wrap="square">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eaLnBrk="1" hangingPunct="1"/>
            <a:r>
              <a:rPr lang="en-US" altLang="en-US" sz="3200" b="1" dirty="0">
                <a:cs typeface="Arial" panose="020B0604020202020204" pitchFamily="34" charset="0"/>
              </a:rPr>
              <a:t>Regulatory Update </a:t>
            </a:r>
          </a:p>
          <a:p>
            <a:pPr algn="ctr" eaLnBrk="1" hangingPunct="1"/>
            <a:r>
              <a:rPr lang="en-US" altLang="en-US" sz="3200" b="1" dirty="0">
                <a:cs typeface="Arial" panose="020B0604020202020204" pitchFamily="34" charset="0"/>
              </a:rPr>
              <a:t>&amp; Initiatives</a:t>
            </a:r>
          </a:p>
        </p:txBody>
      </p:sp>
      <p:pic>
        <p:nvPicPr>
          <p:cNvPr id="2" name="Picture 1">
            <a:extLst>
              <a:ext uri="{FF2B5EF4-FFF2-40B4-BE49-F238E27FC236}">
                <a16:creationId xmlns:a16="http://schemas.microsoft.com/office/drawing/2014/main" id="{43EE7509-31A2-4429-8F86-2511B8DB04A9}"/>
              </a:ext>
            </a:extLst>
          </p:cNvPr>
          <p:cNvPicPr>
            <a:picLocks noChangeAspect="1"/>
          </p:cNvPicPr>
          <p:nvPr/>
        </p:nvPicPr>
        <p:blipFill>
          <a:blip r:embed="rId7"/>
          <a:stretch>
            <a:fillRect/>
          </a:stretch>
        </p:blipFill>
        <p:spPr>
          <a:xfrm>
            <a:off x="5991477" y="195361"/>
            <a:ext cx="2444708" cy="1182727"/>
          </a:xfrm>
          <a:prstGeom prst="rect">
            <a:avLst/>
          </a:prstGeom>
        </p:spPr>
      </p:pic>
      <p:sp>
        <p:nvSpPr>
          <p:cNvPr id="4" name="TextBox 3">
            <a:extLst>
              <a:ext uri="{FF2B5EF4-FFF2-40B4-BE49-F238E27FC236}">
                <a16:creationId xmlns:a16="http://schemas.microsoft.com/office/drawing/2014/main" id="{3556A374-34C2-4F34-9396-3225FD748197}"/>
              </a:ext>
            </a:extLst>
          </p:cNvPr>
          <p:cNvSpPr txBox="1"/>
          <p:nvPr/>
        </p:nvSpPr>
        <p:spPr>
          <a:xfrm>
            <a:off x="3567660" y="5761338"/>
            <a:ext cx="5739512" cy="830997"/>
          </a:xfrm>
          <a:prstGeom prst="rect">
            <a:avLst/>
          </a:prstGeom>
          <a:noFill/>
        </p:spPr>
        <p:txBody>
          <a:bodyPr wrap="square" rtlCol="0">
            <a:spAutoFit/>
          </a:bodyPr>
          <a:lstStyle/>
          <a:p>
            <a:r>
              <a:rPr lang="en-GB" sz="2400" dirty="0"/>
              <a:t>Jason Collings, </a:t>
            </a:r>
          </a:p>
          <a:p>
            <a:r>
              <a:rPr lang="en-GB" sz="2400" dirty="0"/>
              <a:t>Director, Safety &amp; Compliance (Operations)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E93DE8-E584-3AAF-8C15-A577F5E5B5A3}"/>
              </a:ext>
            </a:extLst>
          </p:cNvPr>
          <p:cNvSpPr>
            <a:spLocks noGrp="1"/>
          </p:cNvSpPr>
          <p:nvPr>
            <p:ph type="title"/>
          </p:nvPr>
        </p:nvSpPr>
        <p:spPr/>
        <p:txBody>
          <a:bodyPr/>
          <a:lstStyle/>
          <a:p>
            <a:pPr algn="ctr"/>
            <a:r>
              <a:rPr lang="en-GB" dirty="0"/>
              <a:t>Additional Guests (Private Use)</a:t>
            </a:r>
          </a:p>
        </p:txBody>
      </p:sp>
      <p:pic>
        <p:nvPicPr>
          <p:cNvPr id="7" name="Content Placeholder 6">
            <a:extLst>
              <a:ext uri="{FF2B5EF4-FFF2-40B4-BE49-F238E27FC236}">
                <a16:creationId xmlns:a16="http://schemas.microsoft.com/office/drawing/2014/main" id="{6D505D37-D971-7F3B-4730-DAAC1364E54A}"/>
              </a:ext>
            </a:extLst>
          </p:cNvPr>
          <p:cNvPicPr>
            <a:picLocks noGrp="1" noChangeAspect="1"/>
          </p:cNvPicPr>
          <p:nvPr>
            <p:ph idx="1"/>
          </p:nvPr>
        </p:nvPicPr>
        <p:blipFill>
          <a:blip r:embed="rId3"/>
          <a:stretch>
            <a:fillRect/>
          </a:stretch>
        </p:blipFill>
        <p:spPr>
          <a:xfrm>
            <a:off x="762000" y="1565304"/>
            <a:ext cx="7696200" cy="3580283"/>
          </a:xfrm>
          <a:prstGeom prst="rect">
            <a:avLst/>
          </a:prstGeom>
        </p:spPr>
      </p:pic>
    </p:spTree>
    <p:extLst>
      <p:ext uri="{BB962C8B-B14F-4D97-AF65-F5344CB8AC3E}">
        <p14:creationId xmlns:p14="http://schemas.microsoft.com/office/powerpoint/2010/main" val="177783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7315-526D-F483-1C1E-A21AA5AD01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4FF839-37BC-78C1-FCC4-776A0EF203E1}"/>
              </a:ext>
            </a:extLst>
          </p:cNvPr>
          <p:cNvSpPr>
            <a:spLocks noGrp="1"/>
          </p:cNvSpPr>
          <p:nvPr>
            <p:ph type="title"/>
          </p:nvPr>
        </p:nvSpPr>
        <p:spPr/>
        <p:txBody>
          <a:bodyPr/>
          <a:lstStyle/>
          <a:p>
            <a:pPr algn="ctr"/>
            <a:r>
              <a:rPr lang="en-GB" dirty="0"/>
              <a:t>Additional Guests (Private Use)</a:t>
            </a:r>
          </a:p>
        </p:txBody>
      </p:sp>
      <p:pic>
        <p:nvPicPr>
          <p:cNvPr id="9" name="Content Placeholder 8">
            <a:extLst>
              <a:ext uri="{FF2B5EF4-FFF2-40B4-BE49-F238E27FC236}">
                <a16:creationId xmlns:a16="http://schemas.microsoft.com/office/drawing/2014/main" id="{793BBECA-E8F8-77DB-1D9D-659187E05164}"/>
              </a:ext>
            </a:extLst>
          </p:cNvPr>
          <p:cNvPicPr>
            <a:picLocks noGrp="1" noChangeAspect="1"/>
          </p:cNvPicPr>
          <p:nvPr>
            <p:ph idx="1"/>
          </p:nvPr>
        </p:nvPicPr>
        <p:blipFill>
          <a:blip r:embed="rId3"/>
          <a:stretch>
            <a:fillRect/>
          </a:stretch>
        </p:blipFill>
        <p:spPr>
          <a:xfrm>
            <a:off x="941306" y="1539875"/>
            <a:ext cx="7337588" cy="3778250"/>
          </a:xfrm>
          <a:prstGeom prst="rect">
            <a:avLst/>
          </a:prstGeom>
        </p:spPr>
      </p:pic>
    </p:spTree>
    <p:extLst>
      <p:ext uri="{BB962C8B-B14F-4D97-AF65-F5344CB8AC3E}">
        <p14:creationId xmlns:p14="http://schemas.microsoft.com/office/powerpoint/2010/main" val="266419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5E3C8-5F3C-F4C2-418F-457B0214C160}"/>
              </a:ext>
            </a:extLst>
          </p:cNvPr>
          <p:cNvSpPr>
            <a:spLocks noGrp="1"/>
          </p:cNvSpPr>
          <p:nvPr>
            <p:ph idx="1"/>
          </p:nvPr>
        </p:nvSpPr>
        <p:spPr>
          <a:xfrm>
            <a:off x="347133" y="1750993"/>
            <a:ext cx="4699000" cy="4024879"/>
          </a:xfrm>
        </p:spPr>
        <p:txBody>
          <a:bodyPr>
            <a:normAutofit lnSpcReduction="10000"/>
          </a:bodyPr>
          <a:lstStyle/>
          <a:p>
            <a:pPr>
              <a:lnSpc>
                <a:spcPct val="90000"/>
              </a:lnSpc>
            </a:pPr>
            <a:r>
              <a:rPr lang="en-GB" sz="1500" dirty="0"/>
              <a:t>CIGN 01/2025 refers</a:t>
            </a:r>
          </a:p>
          <a:p>
            <a:pPr>
              <a:lnSpc>
                <a:spcPct val="90000"/>
              </a:lnSpc>
            </a:pPr>
            <a:endParaRPr lang="en-GB" sz="1500" dirty="0"/>
          </a:p>
          <a:p>
            <a:pPr>
              <a:lnSpc>
                <a:spcPct val="90000"/>
              </a:lnSpc>
            </a:pPr>
            <a:r>
              <a:rPr lang="en-GB" sz="1500" dirty="0"/>
              <a:t>An Auxiliary Tender has its own COBR solely for tender activities</a:t>
            </a:r>
          </a:p>
          <a:p>
            <a:pPr>
              <a:lnSpc>
                <a:spcPct val="90000"/>
              </a:lnSpc>
            </a:pPr>
            <a:endParaRPr lang="en-GB" sz="1500" dirty="0"/>
          </a:p>
          <a:p>
            <a:pPr>
              <a:lnSpc>
                <a:spcPct val="90000"/>
              </a:lnSpc>
            </a:pPr>
            <a:r>
              <a:rPr lang="en-GB" sz="1500" dirty="0"/>
              <a:t>Record of Auxiliary Tender (ROAT) to assist with charter licensing</a:t>
            </a:r>
          </a:p>
          <a:p>
            <a:pPr>
              <a:lnSpc>
                <a:spcPct val="90000"/>
              </a:lnSpc>
            </a:pPr>
            <a:endParaRPr lang="en-GB" sz="1500" dirty="0"/>
          </a:p>
          <a:p>
            <a:pPr>
              <a:lnSpc>
                <a:spcPct val="90000"/>
              </a:lnSpc>
            </a:pPr>
            <a:r>
              <a:rPr lang="en-GB" sz="1500" dirty="0"/>
              <a:t>Guest transfer ashore only, &lt;3 NM, up to 12 guests</a:t>
            </a:r>
          </a:p>
          <a:p>
            <a:pPr>
              <a:lnSpc>
                <a:spcPct val="90000"/>
              </a:lnSpc>
            </a:pPr>
            <a:endParaRPr lang="en-GB" sz="1500" dirty="0"/>
          </a:p>
          <a:p>
            <a:pPr>
              <a:lnSpc>
                <a:spcPct val="90000"/>
              </a:lnSpc>
            </a:pPr>
            <a:r>
              <a:rPr lang="en-GB" sz="1500" dirty="0"/>
              <a:t>Small Commercial Vessel cert or Cayman Islands Auxiliary Tender SoC</a:t>
            </a:r>
          </a:p>
          <a:p>
            <a:pPr marL="0" indent="0">
              <a:lnSpc>
                <a:spcPct val="90000"/>
              </a:lnSpc>
              <a:buNone/>
            </a:pPr>
            <a:endParaRPr lang="en-GB" sz="1500" dirty="0"/>
          </a:p>
          <a:p>
            <a:pPr>
              <a:lnSpc>
                <a:spcPct val="90000"/>
              </a:lnSpc>
            </a:pPr>
            <a:r>
              <a:rPr lang="en-GB" sz="1500" dirty="0"/>
              <a:t>Record of Lifeboats, Tenders and Other Appurtenances (ROLTA). Stowed onboard, no separate COBR or safety cert</a:t>
            </a:r>
          </a:p>
          <a:p>
            <a:pPr>
              <a:lnSpc>
                <a:spcPct val="90000"/>
              </a:lnSpc>
            </a:pPr>
            <a:endParaRPr lang="en-GB" sz="1500" dirty="0"/>
          </a:p>
          <a:p>
            <a:pPr>
              <a:lnSpc>
                <a:spcPct val="90000"/>
              </a:lnSpc>
            </a:pPr>
            <a:endParaRPr lang="en-GB" sz="1500" dirty="0"/>
          </a:p>
        </p:txBody>
      </p:sp>
      <p:sp>
        <p:nvSpPr>
          <p:cNvPr id="3" name="Title 2">
            <a:extLst>
              <a:ext uri="{FF2B5EF4-FFF2-40B4-BE49-F238E27FC236}">
                <a16:creationId xmlns:a16="http://schemas.microsoft.com/office/drawing/2014/main" id="{4E1E0BDF-4BBF-A88C-0D67-043B785E0DFE}"/>
              </a:ext>
            </a:extLst>
          </p:cNvPr>
          <p:cNvSpPr>
            <a:spLocks noGrp="1"/>
          </p:cNvSpPr>
          <p:nvPr>
            <p:ph type="title"/>
          </p:nvPr>
        </p:nvSpPr>
        <p:spPr>
          <a:xfrm>
            <a:off x="285171" y="293385"/>
            <a:ext cx="8649858" cy="761206"/>
          </a:xfrm>
        </p:spPr>
        <p:txBody>
          <a:bodyPr anchor="ctr">
            <a:normAutofit/>
          </a:bodyPr>
          <a:lstStyle/>
          <a:p>
            <a:pPr algn="ctr"/>
            <a:r>
              <a:rPr lang="en-GB" dirty="0"/>
              <a:t>Tenders &amp; Auxiliary Tenders</a:t>
            </a:r>
          </a:p>
        </p:txBody>
      </p:sp>
      <p:pic>
        <p:nvPicPr>
          <p:cNvPr id="7" name="Picture 6">
            <a:extLst>
              <a:ext uri="{FF2B5EF4-FFF2-40B4-BE49-F238E27FC236}">
                <a16:creationId xmlns:a16="http://schemas.microsoft.com/office/drawing/2014/main" id="{585693A5-7AE0-733D-65BF-270E0728F08E}"/>
              </a:ext>
            </a:extLst>
          </p:cNvPr>
          <p:cNvPicPr>
            <a:picLocks noChangeAspect="1"/>
          </p:cNvPicPr>
          <p:nvPr/>
        </p:nvPicPr>
        <p:blipFill>
          <a:blip r:embed="rId2"/>
          <a:stretch>
            <a:fillRect/>
          </a:stretch>
        </p:blipFill>
        <p:spPr>
          <a:xfrm>
            <a:off x="5372042" y="1126067"/>
            <a:ext cx="3579920" cy="5274732"/>
          </a:xfrm>
          <a:prstGeom prst="rect">
            <a:avLst/>
          </a:prstGeom>
        </p:spPr>
      </p:pic>
    </p:spTree>
    <p:extLst>
      <p:ext uri="{BB962C8B-B14F-4D97-AF65-F5344CB8AC3E}">
        <p14:creationId xmlns:p14="http://schemas.microsoft.com/office/powerpoint/2010/main" val="104528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76618-A9EC-BEC1-6769-822307E2B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7AD08-B85A-8979-0ACA-DE4DCDD6BE49}"/>
              </a:ext>
            </a:extLst>
          </p:cNvPr>
          <p:cNvSpPr>
            <a:spLocks noGrp="1"/>
          </p:cNvSpPr>
          <p:nvPr>
            <p:ph type="title"/>
          </p:nvPr>
        </p:nvSpPr>
        <p:spPr>
          <a:xfrm>
            <a:off x="583659" y="515025"/>
            <a:ext cx="8229600" cy="668338"/>
          </a:xfrm>
        </p:spPr>
        <p:txBody>
          <a:bodyPr>
            <a:normAutofit fontScale="90000"/>
          </a:bodyPr>
          <a:lstStyle/>
          <a:p>
            <a:pPr algn="ctr"/>
            <a:br>
              <a:rPr lang="en-GB" dirty="0"/>
            </a:br>
            <a:endParaRPr lang="en-GB" dirty="0"/>
          </a:p>
        </p:txBody>
      </p:sp>
      <p:pic>
        <p:nvPicPr>
          <p:cNvPr id="4" name="Picture 3">
            <a:extLst>
              <a:ext uri="{FF2B5EF4-FFF2-40B4-BE49-F238E27FC236}">
                <a16:creationId xmlns:a16="http://schemas.microsoft.com/office/drawing/2014/main" id="{34ED6800-C519-87B7-FC6D-61B2053A6401}"/>
              </a:ext>
            </a:extLst>
          </p:cNvPr>
          <p:cNvPicPr>
            <a:picLocks noChangeAspect="1"/>
          </p:cNvPicPr>
          <p:nvPr/>
        </p:nvPicPr>
        <p:blipFill>
          <a:blip r:embed="rId3"/>
          <a:stretch>
            <a:fillRect/>
          </a:stretch>
        </p:blipFill>
        <p:spPr>
          <a:xfrm>
            <a:off x="1893349" y="289294"/>
            <a:ext cx="5207842" cy="6091510"/>
          </a:xfrm>
          <a:prstGeom prst="rect">
            <a:avLst/>
          </a:prstGeom>
        </p:spPr>
      </p:pic>
    </p:spTree>
    <p:extLst>
      <p:ext uri="{BB962C8B-B14F-4D97-AF65-F5344CB8AC3E}">
        <p14:creationId xmlns:p14="http://schemas.microsoft.com/office/powerpoint/2010/main" val="128664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11D80-F6BD-AD17-146A-BA7A788ADF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04A35-9C8F-E751-F236-E6C4A0C6DBA0}"/>
              </a:ext>
            </a:extLst>
          </p:cNvPr>
          <p:cNvSpPr>
            <a:spLocks noGrp="1"/>
          </p:cNvSpPr>
          <p:nvPr>
            <p:ph idx="1"/>
          </p:nvPr>
        </p:nvSpPr>
        <p:spPr>
          <a:xfrm>
            <a:off x="611473" y="1732959"/>
            <a:ext cx="7997253" cy="3578343"/>
          </a:xfrm>
        </p:spPr>
        <p:txBody>
          <a:bodyPr>
            <a:normAutofit/>
          </a:bodyPr>
          <a:lstStyle/>
          <a:p>
            <a:r>
              <a:rPr lang="en-US" dirty="0">
                <a:latin typeface="Arial" panose="020B0604020202020204" pitchFamily="34" charset="0"/>
                <a:cs typeface="Arial" panose="020B0604020202020204" pitchFamily="34" charset="0"/>
              </a:rPr>
              <a:t>Sect.19 Electro Technical Officers (ETO) now includes when we would expect an ETO to be recorded on the MSMD.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all vessels with high voltage (HV) i.e. generated/distributed at more than 1kV it’s expected that an ETO will be required.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ETO shall hold a STCW III/6 CoC.</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It’s recommended that Engineer Officers serving onboard diesel electric vessels with voltage less than 1KV complete HV training.</a:t>
            </a:r>
          </a:p>
          <a:p>
            <a:pPr marL="0" indent="0">
              <a:buNone/>
            </a:pPr>
            <a:endParaRPr lang="en-US"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a:p>
            <a:pPr marL="0" indent="0" algn="l">
              <a:buNone/>
            </a:pPr>
            <a:endParaRPr lang="en-US" dirty="0"/>
          </a:p>
        </p:txBody>
      </p:sp>
      <p:sp>
        <p:nvSpPr>
          <p:cNvPr id="3" name="Title 2">
            <a:extLst>
              <a:ext uri="{FF2B5EF4-FFF2-40B4-BE49-F238E27FC236}">
                <a16:creationId xmlns:a16="http://schemas.microsoft.com/office/drawing/2014/main" id="{E5AC92A2-FFC0-4091-5BD2-61A3106CDBA7}"/>
              </a:ext>
            </a:extLst>
          </p:cNvPr>
          <p:cNvSpPr>
            <a:spLocks noGrp="1"/>
          </p:cNvSpPr>
          <p:nvPr>
            <p:ph type="title"/>
          </p:nvPr>
        </p:nvSpPr>
        <p:spPr/>
        <p:txBody>
          <a:bodyPr>
            <a:normAutofit/>
          </a:bodyPr>
          <a:lstStyle/>
          <a:p>
            <a:pPr algn="ctr"/>
            <a:r>
              <a:rPr lang="en-US" dirty="0">
                <a:effectLst/>
                <a:cs typeface="Times New Roman" panose="02020603050405020304" pitchFamily="18" charset="0"/>
              </a:rPr>
              <a:t>Electro Technical Officers (ETO) </a:t>
            </a:r>
            <a:endParaRPr lang="en-US" dirty="0"/>
          </a:p>
        </p:txBody>
      </p:sp>
    </p:spTree>
    <p:extLst>
      <p:ext uri="{BB962C8B-B14F-4D97-AF65-F5344CB8AC3E}">
        <p14:creationId xmlns:p14="http://schemas.microsoft.com/office/powerpoint/2010/main" val="218222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296E-4612-D103-A4C7-D934838E8E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1F8CF4-CAE0-E094-00F9-25C366E2BAED}"/>
              </a:ext>
            </a:extLst>
          </p:cNvPr>
          <p:cNvSpPr>
            <a:spLocks noGrp="1"/>
          </p:cNvSpPr>
          <p:nvPr>
            <p:ph idx="1"/>
          </p:nvPr>
        </p:nvSpPr>
        <p:spPr>
          <a:xfrm>
            <a:off x="728205" y="889001"/>
            <a:ext cx="7997253" cy="3855246"/>
          </a:xfrm>
        </p:spPr>
        <p:txBody>
          <a:bodyPr>
            <a:normAutofit/>
          </a:bodyPr>
          <a:lstStyle/>
          <a:p>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Propulsion power for yachts with multiple engine configurations will now be based on the single highest rated engine or thruster pod (KW)	</a:t>
            </a:r>
          </a:p>
          <a:p>
            <a:pPr marL="0" indent="0" algn="ctr">
              <a:buNone/>
            </a:pPr>
            <a:r>
              <a:rPr lang="en-US" u="sng" dirty="0">
                <a:latin typeface="Arial" panose="020B0604020202020204" pitchFamily="34" charset="0"/>
                <a:cs typeface="Arial" panose="020B0604020202020204" pitchFamily="34" charset="0"/>
              </a:rPr>
              <a:t>Example: 499GT, 4,500KW</a:t>
            </a:r>
          </a:p>
          <a:p>
            <a:pPr algn="l"/>
            <a:endParaRPr lang="en-US"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a:p>
            <a:pPr marL="0" indent="0" algn="l">
              <a:buNone/>
            </a:pPr>
            <a:endParaRPr lang="en-US" dirty="0"/>
          </a:p>
        </p:txBody>
      </p:sp>
      <p:sp>
        <p:nvSpPr>
          <p:cNvPr id="3" name="Title 2">
            <a:extLst>
              <a:ext uri="{FF2B5EF4-FFF2-40B4-BE49-F238E27FC236}">
                <a16:creationId xmlns:a16="http://schemas.microsoft.com/office/drawing/2014/main" id="{766A1D5C-3E7A-0AC1-60F1-17E149D0B952}"/>
              </a:ext>
            </a:extLst>
          </p:cNvPr>
          <p:cNvSpPr>
            <a:spLocks noGrp="1"/>
          </p:cNvSpPr>
          <p:nvPr>
            <p:ph type="title"/>
          </p:nvPr>
        </p:nvSpPr>
        <p:spPr/>
        <p:txBody>
          <a:bodyPr>
            <a:normAutofit/>
          </a:bodyPr>
          <a:lstStyle/>
          <a:p>
            <a:pPr algn="ctr"/>
            <a:r>
              <a:rPr lang="en-US" dirty="0">
                <a:effectLst/>
                <a:cs typeface="Times New Roman" panose="02020603050405020304" pitchFamily="18" charset="0"/>
              </a:rPr>
              <a:t>Single highest rated engine </a:t>
            </a:r>
            <a:endParaRPr lang="en-US" dirty="0"/>
          </a:p>
        </p:txBody>
      </p:sp>
      <p:pic>
        <p:nvPicPr>
          <p:cNvPr id="9" name="Picture 8">
            <a:extLst>
              <a:ext uri="{FF2B5EF4-FFF2-40B4-BE49-F238E27FC236}">
                <a16:creationId xmlns:a16="http://schemas.microsoft.com/office/drawing/2014/main" id="{CEADB3CC-7263-116E-DB2F-1CACC2E24158}"/>
              </a:ext>
            </a:extLst>
          </p:cNvPr>
          <p:cNvPicPr>
            <a:picLocks noChangeAspect="1"/>
          </p:cNvPicPr>
          <p:nvPr/>
        </p:nvPicPr>
        <p:blipFill>
          <a:blip r:embed="rId3"/>
          <a:stretch>
            <a:fillRect/>
          </a:stretch>
        </p:blipFill>
        <p:spPr>
          <a:xfrm>
            <a:off x="32599" y="4517941"/>
            <a:ext cx="9078802" cy="1158706"/>
          </a:xfrm>
          <a:prstGeom prst="rect">
            <a:avLst/>
          </a:prstGeom>
        </p:spPr>
      </p:pic>
      <p:pic>
        <p:nvPicPr>
          <p:cNvPr id="11" name="Picture 10">
            <a:extLst>
              <a:ext uri="{FF2B5EF4-FFF2-40B4-BE49-F238E27FC236}">
                <a16:creationId xmlns:a16="http://schemas.microsoft.com/office/drawing/2014/main" id="{39BD44DA-7938-23EC-EB8E-D042399A6DD8}"/>
              </a:ext>
            </a:extLst>
          </p:cNvPr>
          <p:cNvPicPr>
            <a:picLocks noChangeAspect="1"/>
          </p:cNvPicPr>
          <p:nvPr/>
        </p:nvPicPr>
        <p:blipFill>
          <a:blip r:embed="rId4"/>
          <a:stretch>
            <a:fillRect/>
          </a:stretch>
        </p:blipFill>
        <p:spPr>
          <a:xfrm>
            <a:off x="65198" y="2658419"/>
            <a:ext cx="9078802" cy="963520"/>
          </a:xfrm>
          <a:prstGeom prst="rect">
            <a:avLst/>
          </a:prstGeom>
        </p:spPr>
      </p:pic>
      <p:sp>
        <p:nvSpPr>
          <p:cNvPr id="12" name="Arrow: Down 11">
            <a:extLst>
              <a:ext uri="{FF2B5EF4-FFF2-40B4-BE49-F238E27FC236}">
                <a16:creationId xmlns:a16="http://schemas.microsoft.com/office/drawing/2014/main" id="{B02BBC94-3DA0-D9EF-F32A-F11AC3C938EC}"/>
              </a:ext>
            </a:extLst>
          </p:cNvPr>
          <p:cNvSpPr/>
          <p:nvPr/>
        </p:nvSpPr>
        <p:spPr>
          <a:xfrm>
            <a:off x="4572000" y="3754877"/>
            <a:ext cx="204281" cy="6517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277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212B8C-4F27-EFC6-10BF-2FB8A2FE44D4}"/>
              </a:ext>
            </a:extLst>
          </p:cNvPr>
          <p:cNvSpPr>
            <a:spLocks noGrp="1"/>
          </p:cNvSpPr>
          <p:nvPr>
            <p:ph idx="1"/>
          </p:nvPr>
        </p:nvSpPr>
        <p:spPr>
          <a:xfrm>
            <a:off x="611473" y="1732959"/>
            <a:ext cx="7997253" cy="3578343"/>
          </a:xfrm>
        </p:spPr>
        <p:txBody>
          <a:bodyPr>
            <a:normAutofit/>
          </a:bodyPr>
          <a:lstStyle/>
          <a:p>
            <a:pPr marL="0" indent="0" algn="l">
              <a:buNone/>
            </a:pP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Operators of </a:t>
            </a: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yachts (i.e. both commercial and pleasure yachts in private use) with steerable propulsion e.g. azimuth thrusters shall receive the relevant specialised training and familiarisation on the operation and control of the system. </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Prior to being assigned the relevant shipboard duties and prior to sailing.</a:t>
            </a:r>
          </a:p>
          <a:p>
            <a:pPr marL="0" indent="0" algn="l">
              <a:buNone/>
            </a:pPr>
            <a:endParaRPr lang="en-US" dirty="0">
              <a:latin typeface="Arial" panose="020B0604020202020204" pitchFamily="34" charset="0"/>
              <a:cs typeface="Arial" panose="020B0604020202020204" pitchFamily="34" charset="0"/>
            </a:endParaRPr>
          </a:p>
          <a:p>
            <a:pPr marL="0" indent="0" algn="l">
              <a:buNone/>
            </a:pPr>
            <a:endParaRPr lang="en-US" dirty="0">
              <a:latin typeface="Arial" panose="020B0604020202020204" pitchFamily="34" charset="0"/>
              <a:cs typeface="Arial" panose="020B0604020202020204" pitchFamily="34" charset="0"/>
            </a:endParaRPr>
          </a:p>
          <a:p>
            <a:pPr marL="0" indent="0" algn="l">
              <a:buNone/>
            </a:pPr>
            <a:endParaRPr lang="en-US" dirty="0"/>
          </a:p>
        </p:txBody>
      </p:sp>
      <p:sp>
        <p:nvSpPr>
          <p:cNvPr id="3" name="Title 2">
            <a:extLst>
              <a:ext uri="{FF2B5EF4-FFF2-40B4-BE49-F238E27FC236}">
                <a16:creationId xmlns:a16="http://schemas.microsoft.com/office/drawing/2014/main" id="{8B583B13-66F1-F834-637A-9BB77B3F9E3B}"/>
              </a:ext>
            </a:extLst>
          </p:cNvPr>
          <p:cNvSpPr>
            <a:spLocks noGrp="1"/>
          </p:cNvSpPr>
          <p:nvPr>
            <p:ph type="title"/>
          </p:nvPr>
        </p:nvSpPr>
        <p:spPr/>
        <p:txBody>
          <a:bodyPr>
            <a:normAutofit/>
          </a:bodyPr>
          <a:lstStyle/>
          <a:p>
            <a:pPr algn="ctr"/>
            <a:r>
              <a:rPr lang="en-US" dirty="0">
                <a:effectLst/>
                <a:cs typeface="Times New Roman" panose="02020603050405020304" pitchFamily="18" charset="0"/>
              </a:rPr>
              <a:t>Yachts with steerable propulsion</a:t>
            </a:r>
            <a:endParaRPr lang="en-US" dirty="0"/>
          </a:p>
        </p:txBody>
      </p:sp>
    </p:spTree>
    <p:extLst>
      <p:ext uri="{BB962C8B-B14F-4D97-AF65-F5344CB8AC3E}">
        <p14:creationId xmlns:p14="http://schemas.microsoft.com/office/powerpoint/2010/main" val="317298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A1306-C497-499B-A3DF-9A9E35354672}"/>
              </a:ext>
            </a:extLst>
          </p:cNvPr>
          <p:cNvSpPr>
            <a:spLocks noGrp="1"/>
          </p:cNvSpPr>
          <p:nvPr>
            <p:ph idx="1"/>
          </p:nvPr>
        </p:nvSpPr>
        <p:spPr>
          <a:xfrm>
            <a:off x="762000" y="1362076"/>
            <a:ext cx="7696200" cy="4881070"/>
          </a:xfrm>
        </p:spPr>
        <p:txBody>
          <a:bodyPr>
            <a:normAutofit fontScale="92500"/>
          </a:bodyPr>
          <a:lstStyle/>
          <a:p>
            <a:pPr marL="0" indent="0">
              <a:buNone/>
            </a:pPr>
            <a:r>
              <a:rPr lang="en-GB" dirty="0"/>
              <a:t>These Certificates are not eligible for Flag State Endorsements as they are not issued under the STCW Convention:</a:t>
            </a:r>
          </a:p>
          <a:p>
            <a:pPr marL="0" indent="0">
              <a:buNone/>
            </a:pPr>
            <a:endParaRPr lang="en-GB" dirty="0"/>
          </a:p>
          <a:p>
            <a:r>
              <a:rPr lang="en-GB" dirty="0"/>
              <a:t>RYA Yacht Master Coastal;</a:t>
            </a:r>
          </a:p>
          <a:p>
            <a:r>
              <a:rPr lang="en-GB" dirty="0"/>
              <a:t>IYT Master of Yachts Coastal;</a:t>
            </a:r>
          </a:p>
          <a:p>
            <a:r>
              <a:rPr lang="en-GB" dirty="0"/>
              <a:t>RYA </a:t>
            </a:r>
            <a:r>
              <a:rPr lang="en-GB" dirty="0" err="1"/>
              <a:t>Yachtmaster</a:t>
            </a:r>
            <a:r>
              <a:rPr lang="en-GB" dirty="0"/>
              <a:t> Offshore;</a:t>
            </a:r>
          </a:p>
          <a:p>
            <a:r>
              <a:rPr lang="en-GB" dirty="0"/>
              <a:t>IYT Master of Yachts Limited</a:t>
            </a:r>
          </a:p>
          <a:p>
            <a:r>
              <a:rPr lang="en-GB" dirty="0"/>
              <a:t>RYA </a:t>
            </a:r>
            <a:r>
              <a:rPr lang="en-GB" dirty="0" err="1"/>
              <a:t>Yachtmaster</a:t>
            </a:r>
            <a:r>
              <a:rPr lang="en-GB" dirty="0"/>
              <a:t> Ocean;</a:t>
            </a:r>
          </a:p>
          <a:p>
            <a:r>
              <a:rPr lang="en-GB" dirty="0"/>
              <a:t>IYT Master of Yachts Unlimited</a:t>
            </a:r>
          </a:p>
          <a:p>
            <a:pPr marL="0" indent="0">
              <a:buNone/>
            </a:pPr>
            <a:endParaRPr lang="en-GB" dirty="0"/>
          </a:p>
          <a:p>
            <a:r>
              <a:rPr lang="en-GB" dirty="0"/>
              <a:t>MEOL and AEC</a:t>
            </a:r>
          </a:p>
          <a:p>
            <a:endParaRPr lang="en-GB" dirty="0"/>
          </a:p>
          <a:p>
            <a:pPr marL="0" indent="0">
              <a:buNone/>
            </a:pPr>
            <a:r>
              <a:rPr lang="en-GB" dirty="0"/>
              <a:t>The listed RYA and IYT certificates also qualify the seafarer to hold a position as a Yacht Rating subject to the commercial endorsement requirement for RYA certificates</a:t>
            </a:r>
          </a:p>
        </p:txBody>
      </p:sp>
      <p:sp>
        <p:nvSpPr>
          <p:cNvPr id="3" name="Title 2">
            <a:extLst>
              <a:ext uri="{FF2B5EF4-FFF2-40B4-BE49-F238E27FC236}">
                <a16:creationId xmlns:a16="http://schemas.microsoft.com/office/drawing/2014/main" id="{6D8507CE-F06F-407A-B8AE-4F284209E092}"/>
              </a:ext>
            </a:extLst>
          </p:cNvPr>
          <p:cNvSpPr>
            <a:spLocks noGrp="1"/>
          </p:cNvSpPr>
          <p:nvPr>
            <p:ph type="title"/>
          </p:nvPr>
        </p:nvSpPr>
        <p:spPr/>
        <p:txBody>
          <a:bodyPr/>
          <a:lstStyle/>
          <a:p>
            <a:pPr algn="ctr"/>
            <a:r>
              <a:rPr lang="en-GB" dirty="0"/>
              <a:t>Non-STCW Certificates of Competency</a:t>
            </a:r>
          </a:p>
        </p:txBody>
      </p:sp>
      <p:sp>
        <p:nvSpPr>
          <p:cNvPr id="4" name="TextBox 3">
            <a:extLst>
              <a:ext uri="{FF2B5EF4-FFF2-40B4-BE49-F238E27FC236}">
                <a16:creationId xmlns:a16="http://schemas.microsoft.com/office/drawing/2014/main" id="{7A7DB3FE-66BD-4B8C-44D3-D60A20BDF418}"/>
              </a:ext>
            </a:extLst>
          </p:cNvPr>
          <p:cNvSpPr txBox="1"/>
          <p:nvPr/>
        </p:nvSpPr>
        <p:spPr>
          <a:xfrm>
            <a:off x="5511567" y="2474752"/>
            <a:ext cx="342346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n-ea"/>
                <a:cs typeface="+mn-cs"/>
              </a:rPr>
              <a:t>Upgrade available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n-ea"/>
                <a:cs typeface="+mn-cs"/>
              </a:rPr>
              <a:t>Master Code Vessels &lt;200GT CoC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n-ea"/>
                <a:cs typeface="+mn-cs"/>
              </a:rPr>
              <a:t>OOW &lt;500GT CoC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n-ea"/>
                <a:cs typeface="+mn-cs"/>
              </a:rPr>
              <a:t>UK MSN 1858 refers</a:t>
            </a:r>
          </a:p>
        </p:txBody>
      </p:sp>
    </p:spTree>
    <p:extLst>
      <p:ext uri="{BB962C8B-B14F-4D97-AF65-F5344CB8AC3E}">
        <p14:creationId xmlns:p14="http://schemas.microsoft.com/office/powerpoint/2010/main" val="283231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5D874-00CA-4332-8658-A95621F80BE1}"/>
              </a:ext>
            </a:extLst>
          </p:cNvPr>
          <p:cNvSpPr>
            <a:spLocks noGrp="1"/>
          </p:cNvSpPr>
          <p:nvPr>
            <p:ph idx="1"/>
          </p:nvPr>
        </p:nvSpPr>
        <p:spPr>
          <a:xfrm>
            <a:off x="762000" y="1540469"/>
            <a:ext cx="7696200" cy="3777061"/>
          </a:xfrm>
        </p:spPr>
        <p:txBody>
          <a:bodyPr/>
          <a:lstStyle/>
          <a:p>
            <a:r>
              <a:rPr lang="en-GB" dirty="0"/>
              <a:t>Cayman Islands Shipping Notice CISN 01-2024 section 14 refers.</a:t>
            </a:r>
          </a:p>
          <a:p>
            <a:r>
              <a:rPr lang="en-GB" dirty="0"/>
              <a:t>Online training is not accepted for STCW training courses which have practical elements e.g. Fire fighting, first aid etc.</a:t>
            </a:r>
          </a:p>
          <a:p>
            <a:r>
              <a:rPr lang="en-GB" dirty="0"/>
              <a:t>Beware of any companies stating that Cayman accept their fully online basic four STCW courses….. </a:t>
            </a:r>
            <a:r>
              <a:rPr lang="en-GB" b="1" dirty="0"/>
              <a:t>we do not! </a:t>
            </a:r>
          </a:p>
          <a:p>
            <a:endParaRPr lang="en-GB" b="1" dirty="0"/>
          </a:p>
        </p:txBody>
      </p:sp>
      <p:sp>
        <p:nvSpPr>
          <p:cNvPr id="3" name="Title 2">
            <a:extLst>
              <a:ext uri="{FF2B5EF4-FFF2-40B4-BE49-F238E27FC236}">
                <a16:creationId xmlns:a16="http://schemas.microsoft.com/office/drawing/2014/main" id="{AFA0A622-6BD8-4156-B507-10BF49F62A6D}"/>
              </a:ext>
            </a:extLst>
          </p:cNvPr>
          <p:cNvSpPr>
            <a:spLocks noGrp="1"/>
          </p:cNvSpPr>
          <p:nvPr>
            <p:ph type="title"/>
          </p:nvPr>
        </p:nvSpPr>
        <p:spPr/>
        <p:txBody>
          <a:bodyPr/>
          <a:lstStyle/>
          <a:p>
            <a:pPr algn="ctr"/>
            <a:r>
              <a:rPr lang="en-GB" dirty="0"/>
              <a:t>Online STCW Training</a:t>
            </a:r>
          </a:p>
        </p:txBody>
      </p:sp>
      <p:pic>
        <p:nvPicPr>
          <p:cNvPr id="5" name="Picture 4">
            <a:extLst>
              <a:ext uri="{FF2B5EF4-FFF2-40B4-BE49-F238E27FC236}">
                <a16:creationId xmlns:a16="http://schemas.microsoft.com/office/drawing/2014/main" id="{BF8CA0E8-57D3-412A-C252-197337E0FBE9}"/>
              </a:ext>
            </a:extLst>
          </p:cNvPr>
          <p:cNvPicPr>
            <a:picLocks noChangeAspect="1"/>
          </p:cNvPicPr>
          <p:nvPr/>
        </p:nvPicPr>
        <p:blipFill>
          <a:blip r:embed="rId2"/>
          <a:stretch>
            <a:fillRect/>
          </a:stretch>
        </p:blipFill>
        <p:spPr>
          <a:xfrm>
            <a:off x="2033587" y="4071937"/>
            <a:ext cx="5153025" cy="2143125"/>
          </a:xfrm>
          <a:prstGeom prst="rect">
            <a:avLst/>
          </a:prstGeom>
        </p:spPr>
      </p:pic>
    </p:spTree>
    <p:extLst>
      <p:ext uri="{BB962C8B-B14F-4D97-AF65-F5344CB8AC3E}">
        <p14:creationId xmlns:p14="http://schemas.microsoft.com/office/powerpoint/2010/main" val="3799805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0BD4F2-B4DF-4B2C-EF7F-08332AF3C910}"/>
              </a:ext>
            </a:extLst>
          </p:cNvPr>
          <p:cNvSpPr>
            <a:spLocks noGrp="1"/>
          </p:cNvSpPr>
          <p:nvPr>
            <p:ph idx="1"/>
          </p:nvPr>
        </p:nvSpPr>
        <p:spPr>
          <a:xfrm>
            <a:off x="499533" y="1540469"/>
            <a:ext cx="5253990" cy="3777061"/>
          </a:xfrm>
        </p:spPr>
        <p:txBody>
          <a:bodyPr>
            <a:normAutofit/>
          </a:bodyPr>
          <a:lstStyle/>
          <a:p>
            <a:pPr>
              <a:lnSpc>
                <a:spcPct val="90000"/>
              </a:lnSpc>
            </a:pPr>
            <a:r>
              <a:rPr lang="en-US" sz="1600" dirty="0"/>
              <a:t>SOLAS V/23 – ‘Pilot Transfer Arrangements’ applies to </a:t>
            </a:r>
            <a:r>
              <a:rPr lang="en-US" sz="1600" u="sng" dirty="0"/>
              <a:t>ALL</a:t>
            </a:r>
            <a:r>
              <a:rPr lang="en-US" sz="1600" dirty="0"/>
              <a:t> “ships engaged on voyages in the course of which pilots may be employed” </a:t>
            </a:r>
          </a:p>
          <a:p>
            <a:pPr>
              <a:lnSpc>
                <a:spcPct val="90000"/>
              </a:lnSpc>
            </a:pPr>
            <a:endParaRPr lang="en-US" sz="1600" dirty="0"/>
          </a:p>
          <a:p>
            <a:pPr>
              <a:lnSpc>
                <a:spcPct val="90000"/>
              </a:lnSpc>
            </a:pPr>
            <a:r>
              <a:rPr lang="en-US" sz="1600" dirty="0"/>
              <a:t>A pilot may refuse boarding, thus preventing the vessel’s entry into port, and the Port State authority may take enforcement action (i.e. a detention or fine). </a:t>
            </a:r>
          </a:p>
          <a:p>
            <a:pPr>
              <a:lnSpc>
                <a:spcPct val="90000"/>
              </a:lnSpc>
            </a:pPr>
            <a:endParaRPr lang="en-US" sz="1600" dirty="0"/>
          </a:p>
          <a:p>
            <a:pPr>
              <a:lnSpc>
                <a:spcPct val="90000"/>
              </a:lnSpc>
            </a:pPr>
            <a:r>
              <a:rPr lang="en-US" sz="1600" dirty="0"/>
              <a:t>In 2024 we undertook an enhanced inspection campaign of pilot boarding arrangements of Cayman flagged yachts, both commercial and private. </a:t>
            </a:r>
          </a:p>
          <a:p>
            <a:pPr>
              <a:lnSpc>
                <a:spcPct val="90000"/>
              </a:lnSpc>
            </a:pPr>
            <a:endParaRPr lang="en-US" sz="1600" dirty="0"/>
          </a:p>
          <a:p>
            <a:pPr>
              <a:lnSpc>
                <a:spcPct val="90000"/>
              </a:lnSpc>
            </a:pPr>
            <a:endParaRPr lang="en-US" sz="1600" dirty="0"/>
          </a:p>
        </p:txBody>
      </p:sp>
      <p:sp>
        <p:nvSpPr>
          <p:cNvPr id="3" name="Title 2">
            <a:extLst>
              <a:ext uri="{FF2B5EF4-FFF2-40B4-BE49-F238E27FC236}">
                <a16:creationId xmlns:a16="http://schemas.microsoft.com/office/drawing/2014/main" id="{08E447FA-3CC8-CAE7-66AF-AC6D288C8984}"/>
              </a:ext>
            </a:extLst>
          </p:cNvPr>
          <p:cNvSpPr>
            <a:spLocks noGrp="1"/>
          </p:cNvSpPr>
          <p:nvPr>
            <p:ph type="title"/>
          </p:nvPr>
        </p:nvSpPr>
        <p:spPr>
          <a:xfrm>
            <a:off x="285171" y="293385"/>
            <a:ext cx="8649858" cy="761206"/>
          </a:xfrm>
        </p:spPr>
        <p:txBody>
          <a:bodyPr anchor="ctr">
            <a:noAutofit/>
          </a:bodyPr>
          <a:lstStyle/>
          <a:p>
            <a:pPr algn="ctr">
              <a:lnSpc>
                <a:spcPct val="90000"/>
              </a:lnSpc>
            </a:pPr>
            <a:r>
              <a:rPr lang="en-US" sz="2400" dirty="0"/>
              <a:t>Pilot Boarding Arrangements on Yachts  </a:t>
            </a:r>
            <a:br>
              <a:rPr lang="en-US" sz="2400" dirty="0"/>
            </a:br>
            <a:r>
              <a:rPr lang="en-US" sz="2400" dirty="0"/>
              <a:t>Safety Flyer (02/2025)</a:t>
            </a:r>
          </a:p>
        </p:txBody>
      </p:sp>
      <p:pic>
        <p:nvPicPr>
          <p:cNvPr id="5" name="Picture 4">
            <a:extLst>
              <a:ext uri="{FF2B5EF4-FFF2-40B4-BE49-F238E27FC236}">
                <a16:creationId xmlns:a16="http://schemas.microsoft.com/office/drawing/2014/main" id="{C1F14E5E-B385-F9F9-CF6F-53C2C5C7E49A}"/>
              </a:ext>
            </a:extLst>
          </p:cNvPr>
          <p:cNvPicPr>
            <a:picLocks noChangeAspect="1"/>
          </p:cNvPicPr>
          <p:nvPr/>
        </p:nvPicPr>
        <p:blipFill>
          <a:blip r:embed="rId3"/>
          <a:srcRect l="3300" r="12142" b="4"/>
          <a:stretch>
            <a:fillRect/>
          </a:stretch>
        </p:blipFill>
        <p:spPr>
          <a:xfrm>
            <a:off x="6343852" y="1422400"/>
            <a:ext cx="2495347" cy="4185745"/>
          </a:xfrm>
          <a:prstGeom prst="rect">
            <a:avLst/>
          </a:prstGeom>
          <a:noFill/>
        </p:spPr>
      </p:pic>
    </p:spTree>
    <p:extLst>
      <p:ext uri="{BB962C8B-B14F-4D97-AF65-F5344CB8AC3E}">
        <p14:creationId xmlns:p14="http://schemas.microsoft.com/office/powerpoint/2010/main" val="404951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2FC5-66F5-55CA-4565-0AC67722F63D}"/>
              </a:ext>
            </a:extLst>
          </p:cNvPr>
          <p:cNvSpPr>
            <a:spLocks noGrp="1"/>
          </p:cNvSpPr>
          <p:nvPr>
            <p:ph type="title"/>
          </p:nvPr>
        </p:nvSpPr>
        <p:spPr/>
        <p:txBody>
          <a:bodyPr>
            <a:normAutofit fontScale="90000"/>
          </a:bodyPr>
          <a:lstStyle/>
          <a:p>
            <a:pPr algn="ctr"/>
            <a:r>
              <a:rPr lang="en-GB" dirty="0"/>
              <a:t>What’s New?</a:t>
            </a:r>
          </a:p>
        </p:txBody>
      </p:sp>
    </p:spTree>
    <p:extLst>
      <p:ext uri="{BB962C8B-B14F-4D97-AF65-F5344CB8AC3E}">
        <p14:creationId xmlns:p14="http://schemas.microsoft.com/office/powerpoint/2010/main" val="117147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AC7D7-C254-B140-E9E0-674101973079}"/>
              </a:ext>
            </a:extLst>
          </p:cNvPr>
          <p:cNvSpPr>
            <a:spLocks noGrp="1"/>
          </p:cNvSpPr>
          <p:nvPr>
            <p:ph idx="1"/>
          </p:nvPr>
        </p:nvSpPr>
        <p:spPr>
          <a:xfrm>
            <a:off x="723900" y="1540469"/>
            <a:ext cx="7696200" cy="3777061"/>
          </a:xfrm>
        </p:spPr>
        <p:txBody>
          <a:bodyPr/>
          <a:lstStyle/>
          <a:p>
            <a:r>
              <a:rPr lang="en-US" dirty="0"/>
              <a:t>Common issues with yachts include: - </a:t>
            </a:r>
          </a:p>
          <a:p>
            <a:pPr marL="0" indent="0">
              <a:buNone/>
            </a:pPr>
            <a:endParaRPr lang="en-US" dirty="0"/>
          </a:p>
          <a:p>
            <a:r>
              <a:rPr lang="en-US" dirty="0"/>
              <a:t>Pilot ladder rigged from the deckhead. </a:t>
            </a:r>
          </a:p>
          <a:p>
            <a:r>
              <a:rPr lang="en-US" dirty="0"/>
              <a:t>No vertical hand holds. </a:t>
            </a:r>
          </a:p>
          <a:p>
            <a:r>
              <a:rPr lang="en-US" dirty="0"/>
              <a:t>Rubbing rail obstructions preventing the ladder steps from resting firmly against the ship’s side. </a:t>
            </a:r>
          </a:p>
          <a:p>
            <a:r>
              <a:rPr lang="en-US" dirty="0"/>
              <a:t>Pilot boarding stations not within the parallel body length of the ship. </a:t>
            </a:r>
          </a:p>
          <a:p>
            <a:r>
              <a:rPr lang="en-US" dirty="0"/>
              <a:t>Fittings not appropriately approved and tested, or unapproved modifications being made to ladders. </a:t>
            </a:r>
          </a:p>
          <a:p>
            <a:r>
              <a:rPr lang="en-US" dirty="0"/>
              <a:t>No suitable means available to adjust ladder length. </a:t>
            </a:r>
          </a:p>
          <a:p>
            <a:endParaRPr lang="en-US" dirty="0"/>
          </a:p>
        </p:txBody>
      </p:sp>
      <p:sp>
        <p:nvSpPr>
          <p:cNvPr id="3" name="Title 2">
            <a:extLst>
              <a:ext uri="{FF2B5EF4-FFF2-40B4-BE49-F238E27FC236}">
                <a16:creationId xmlns:a16="http://schemas.microsoft.com/office/drawing/2014/main" id="{A66B6FE4-3D31-494A-F4FD-1628DDA0D71C}"/>
              </a:ext>
            </a:extLst>
          </p:cNvPr>
          <p:cNvSpPr>
            <a:spLocks noGrp="1"/>
          </p:cNvSpPr>
          <p:nvPr>
            <p:ph type="title"/>
          </p:nvPr>
        </p:nvSpPr>
        <p:spPr/>
        <p:txBody>
          <a:bodyPr>
            <a:normAutofit fontScale="90000"/>
          </a:bodyPr>
          <a:lstStyle/>
          <a:p>
            <a:pPr algn="ctr"/>
            <a:r>
              <a:rPr lang="en-US" dirty="0"/>
              <a:t>Pilot Boarding Arrangements on Yachts  </a:t>
            </a:r>
            <a:br>
              <a:rPr lang="en-US" dirty="0"/>
            </a:br>
            <a:r>
              <a:rPr lang="en-US" dirty="0"/>
              <a:t>Safety Flyer (02/2025)</a:t>
            </a:r>
          </a:p>
        </p:txBody>
      </p:sp>
    </p:spTree>
    <p:extLst>
      <p:ext uri="{BB962C8B-B14F-4D97-AF65-F5344CB8AC3E}">
        <p14:creationId xmlns:p14="http://schemas.microsoft.com/office/powerpoint/2010/main" val="217494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5F69EC-1FB7-9EA3-F382-CA752C106215}"/>
              </a:ext>
            </a:extLst>
          </p:cNvPr>
          <p:cNvSpPr>
            <a:spLocks noGrp="1"/>
          </p:cNvSpPr>
          <p:nvPr>
            <p:ph type="sldNum" sz="quarter" idx="12"/>
          </p:nvPr>
        </p:nvSpPr>
        <p:spPr/>
        <p:txBody>
          <a:bodyPr/>
          <a:lstStyle/>
          <a:p>
            <a:fld id="{F33DCD6A-322F-439C-899C-FFF9144BB246}" type="slidenum">
              <a:rPr lang="en-GB" smtClean="0"/>
              <a:t>21</a:t>
            </a:fld>
            <a:endParaRPr lang="en-GB"/>
          </a:p>
        </p:txBody>
      </p:sp>
      <p:pic>
        <p:nvPicPr>
          <p:cNvPr id="5" name="Picture 4">
            <a:extLst>
              <a:ext uri="{FF2B5EF4-FFF2-40B4-BE49-F238E27FC236}">
                <a16:creationId xmlns:a16="http://schemas.microsoft.com/office/drawing/2014/main" id="{F977F86D-83E8-CA17-8C39-47264D0B7124}"/>
              </a:ext>
            </a:extLst>
          </p:cNvPr>
          <p:cNvPicPr>
            <a:picLocks noChangeAspect="1"/>
          </p:cNvPicPr>
          <p:nvPr/>
        </p:nvPicPr>
        <p:blipFill>
          <a:blip r:embed="rId3"/>
          <a:stretch>
            <a:fillRect/>
          </a:stretch>
        </p:blipFill>
        <p:spPr>
          <a:xfrm>
            <a:off x="966724" y="0"/>
            <a:ext cx="3115326" cy="2560542"/>
          </a:xfrm>
          <a:prstGeom prst="rect">
            <a:avLst/>
          </a:prstGeom>
        </p:spPr>
      </p:pic>
      <p:pic>
        <p:nvPicPr>
          <p:cNvPr id="6" name="Picture 5">
            <a:extLst>
              <a:ext uri="{FF2B5EF4-FFF2-40B4-BE49-F238E27FC236}">
                <a16:creationId xmlns:a16="http://schemas.microsoft.com/office/drawing/2014/main" id="{F5675C19-C9BD-AF15-8898-BEE4C58BA5A7}"/>
              </a:ext>
            </a:extLst>
          </p:cNvPr>
          <p:cNvPicPr>
            <a:picLocks noChangeAspect="1"/>
          </p:cNvPicPr>
          <p:nvPr/>
        </p:nvPicPr>
        <p:blipFill>
          <a:blip r:embed="rId4"/>
          <a:stretch>
            <a:fillRect/>
          </a:stretch>
        </p:blipFill>
        <p:spPr>
          <a:xfrm>
            <a:off x="4634394" y="-6097"/>
            <a:ext cx="2414225" cy="2572735"/>
          </a:xfrm>
          <a:prstGeom prst="rect">
            <a:avLst/>
          </a:prstGeom>
        </p:spPr>
      </p:pic>
      <p:sp>
        <p:nvSpPr>
          <p:cNvPr id="7" name="TextBox 6">
            <a:extLst>
              <a:ext uri="{FF2B5EF4-FFF2-40B4-BE49-F238E27FC236}">
                <a16:creationId xmlns:a16="http://schemas.microsoft.com/office/drawing/2014/main" id="{99CE6C24-F143-4FAA-12FE-BD1D169A1B6C}"/>
              </a:ext>
            </a:extLst>
          </p:cNvPr>
          <p:cNvSpPr txBox="1"/>
          <p:nvPr/>
        </p:nvSpPr>
        <p:spPr>
          <a:xfrm>
            <a:off x="1327462" y="2538197"/>
            <a:ext cx="6613864" cy="727059"/>
          </a:xfrm>
          <a:prstGeom prst="rect">
            <a:avLst/>
          </a:prstGeom>
          <a:noFill/>
        </p:spPr>
        <p:txBody>
          <a:bodyPr wrap="square" rtlCol="0">
            <a:spAutoFit/>
          </a:bodyPr>
          <a:lstStyle/>
          <a:p>
            <a:pPr marL="0" marR="0">
              <a:lnSpc>
                <a:spcPct val="107000"/>
              </a:lnSpc>
              <a:spcAft>
                <a:spcPts val="800"/>
              </a:spcAft>
            </a:pPr>
            <a:r>
              <a:rPr lang="en-GB" sz="2000" kern="100" dirty="0">
                <a:effectLst/>
                <a:latin typeface="Arial" panose="020B0604020202020204" pitchFamily="34" charset="0"/>
                <a:ea typeface="Aptos" panose="020B0004020202020204" pitchFamily="34" charset="0"/>
                <a:cs typeface="Arial" panose="020B0604020202020204" pitchFamily="34" charset="0"/>
              </a:rPr>
              <a:t>Improper securing of pilot ladders to handrails or fender saddles, no vertical handholds</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5F7F5DB-EFF6-6071-D5C2-6E39C52507E3}"/>
              </a:ext>
            </a:extLst>
          </p:cNvPr>
          <p:cNvPicPr>
            <a:picLocks noChangeAspect="1"/>
          </p:cNvPicPr>
          <p:nvPr/>
        </p:nvPicPr>
        <p:blipFill>
          <a:blip r:embed="rId5"/>
          <a:stretch>
            <a:fillRect/>
          </a:stretch>
        </p:blipFill>
        <p:spPr>
          <a:xfrm>
            <a:off x="2381118" y="3179437"/>
            <a:ext cx="3401863" cy="3712786"/>
          </a:xfrm>
          <a:prstGeom prst="rect">
            <a:avLst/>
          </a:prstGeom>
        </p:spPr>
      </p:pic>
      <p:sp>
        <p:nvSpPr>
          <p:cNvPr id="9" name="TextBox 8">
            <a:extLst>
              <a:ext uri="{FF2B5EF4-FFF2-40B4-BE49-F238E27FC236}">
                <a16:creationId xmlns:a16="http://schemas.microsoft.com/office/drawing/2014/main" id="{EB46BA74-1476-6ADC-3195-887CBCE738B5}"/>
              </a:ext>
            </a:extLst>
          </p:cNvPr>
          <p:cNvSpPr txBox="1"/>
          <p:nvPr/>
        </p:nvSpPr>
        <p:spPr>
          <a:xfrm>
            <a:off x="6265889" y="3475903"/>
            <a:ext cx="2577322"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Pilot ladder secured to deckhead (prohibited from 01.01.2028), no vertical handholds, rubbing rail obstruction (albeit relatively minor in this instance)</a:t>
            </a:r>
          </a:p>
        </p:txBody>
      </p:sp>
    </p:spTree>
    <p:extLst>
      <p:ext uri="{BB962C8B-B14F-4D97-AF65-F5344CB8AC3E}">
        <p14:creationId xmlns:p14="http://schemas.microsoft.com/office/powerpoint/2010/main" val="234916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922BF-94FB-A7AB-0EAC-25E504FAF501}"/>
              </a:ext>
            </a:extLst>
          </p:cNvPr>
          <p:cNvSpPr>
            <a:spLocks noGrp="1"/>
          </p:cNvSpPr>
          <p:nvPr>
            <p:ph idx="1"/>
          </p:nvPr>
        </p:nvSpPr>
        <p:spPr>
          <a:xfrm>
            <a:off x="723900" y="1443400"/>
            <a:ext cx="7696200" cy="4800989"/>
          </a:xfrm>
        </p:spPr>
        <p:txBody>
          <a:bodyPr/>
          <a:lstStyle/>
          <a:p>
            <a:r>
              <a:rPr lang="en-GB" dirty="0">
                <a:latin typeface="Arial" panose="020B0604020202020204" pitchFamily="34" charset="0"/>
                <a:cs typeface="Arial" panose="020B0604020202020204" pitchFamily="34" charset="0"/>
              </a:rPr>
              <a:t>SOLAS amendments adopted at MSC 110 (June 2025) with an entry into force date of 1 January 2028</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key amendments are that the rigging of the pilot ladder from the deckhead is specifically identified as not being permitted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Securing arrangements will have to meet a higher breaking load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Any means of securing a pilot ladder at intermediate lengths is to be type approved</a:t>
            </a:r>
          </a:p>
          <a:p>
            <a:endParaRPr lang="en-GB" dirty="0">
              <a:latin typeface="Arial" panose="020B0604020202020204" pitchFamily="34" charset="0"/>
              <a:cs typeface="Arial" panose="020B0604020202020204" pitchFamily="34" charset="0"/>
            </a:endParaRPr>
          </a:p>
          <a:p>
            <a:r>
              <a:rPr lang="en-US" sz="1800" dirty="0">
                <a:effectLst/>
                <a:latin typeface="Arial" panose="020B0604020202020204" pitchFamily="34" charset="0"/>
                <a:ea typeface="Aptos" panose="020B0004020202020204" pitchFamily="34" charset="0"/>
                <a:cs typeface="Arial" panose="020B0604020202020204" pitchFamily="34" charset="0"/>
              </a:rPr>
              <a:t>Following consultation with UK Pilots Association; REG YC Part A &lt;500GT vessels may omit manropes and the required length of the ladder is just from the WL</a:t>
            </a:r>
            <a:endParaRPr lang="en-GB" dirty="0">
              <a:latin typeface="Arial" panose="020B0604020202020204" pitchFamily="34" charset="0"/>
              <a:cs typeface="Arial" panose="020B0604020202020204" pitchFamily="34" charset="0"/>
            </a:endParaRPr>
          </a:p>
          <a:p>
            <a:endParaRPr lang="en-GB" dirty="0"/>
          </a:p>
          <a:p>
            <a:endParaRPr lang="en-GB" dirty="0"/>
          </a:p>
        </p:txBody>
      </p:sp>
      <p:sp>
        <p:nvSpPr>
          <p:cNvPr id="3" name="Title 2">
            <a:extLst>
              <a:ext uri="{FF2B5EF4-FFF2-40B4-BE49-F238E27FC236}">
                <a16:creationId xmlns:a16="http://schemas.microsoft.com/office/drawing/2014/main" id="{A7304981-7076-77E1-3EEF-AA52F2797508}"/>
              </a:ext>
            </a:extLst>
          </p:cNvPr>
          <p:cNvSpPr>
            <a:spLocks noGrp="1"/>
          </p:cNvSpPr>
          <p:nvPr>
            <p:ph type="title"/>
          </p:nvPr>
        </p:nvSpPr>
        <p:spPr/>
        <p:txBody>
          <a:bodyPr>
            <a:normAutofit fontScale="90000"/>
          </a:bodyPr>
          <a:lstStyle/>
          <a:p>
            <a:pPr algn="ctr"/>
            <a:r>
              <a:rPr lang="en-US" dirty="0"/>
              <a:t>Pilot Boarding Arrangements on Yachts  </a:t>
            </a:r>
            <a:br>
              <a:rPr lang="en-US" dirty="0"/>
            </a:br>
            <a:r>
              <a:rPr lang="en-US" dirty="0"/>
              <a:t>Safety Flyer (02/2025)</a:t>
            </a:r>
            <a:endParaRPr lang="en-GB" dirty="0"/>
          </a:p>
        </p:txBody>
      </p:sp>
    </p:spTree>
    <p:extLst>
      <p:ext uri="{BB962C8B-B14F-4D97-AF65-F5344CB8AC3E}">
        <p14:creationId xmlns:p14="http://schemas.microsoft.com/office/powerpoint/2010/main" val="207752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A566-D4FC-4239-A60C-7911937B9A36}"/>
              </a:ext>
            </a:extLst>
          </p:cNvPr>
          <p:cNvSpPr>
            <a:spLocks noGrp="1"/>
          </p:cNvSpPr>
          <p:nvPr>
            <p:ph type="title"/>
          </p:nvPr>
        </p:nvSpPr>
        <p:spPr/>
        <p:txBody>
          <a:bodyPr/>
          <a:lstStyle/>
          <a:p>
            <a:pPr algn="ctr"/>
            <a:r>
              <a:rPr lang="en-GB" dirty="0">
                <a:solidFill>
                  <a:schemeClr val="bg1"/>
                </a:solidFill>
              </a:rPr>
              <a:t>Any questions?</a:t>
            </a:r>
          </a:p>
        </p:txBody>
      </p:sp>
    </p:spTree>
    <p:extLst>
      <p:ext uri="{BB962C8B-B14F-4D97-AF65-F5344CB8AC3E}">
        <p14:creationId xmlns:p14="http://schemas.microsoft.com/office/powerpoint/2010/main" val="153424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AE08F-7EC2-32CA-2E9B-58869E3CEF6D}"/>
              </a:ext>
            </a:extLst>
          </p:cNvPr>
          <p:cNvSpPr>
            <a:spLocks noGrp="1"/>
          </p:cNvSpPr>
          <p:nvPr>
            <p:ph idx="1"/>
          </p:nvPr>
        </p:nvSpPr>
        <p:spPr>
          <a:xfrm>
            <a:off x="723900" y="1763305"/>
            <a:ext cx="7696200" cy="3777061"/>
          </a:xfrm>
        </p:spPr>
        <p:txBody>
          <a:bodyPr>
            <a:normAutofit fontScale="85000" lnSpcReduction="20000"/>
          </a:bodyPr>
          <a:lstStyle/>
          <a:p>
            <a:r>
              <a:rPr lang="en-GB" sz="2400" dirty="0"/>
              <a:t>Seafarer Welfare</a:t>
            </a:r>
          </a:p>
          <a:p>
            <a:pPr lvl="1"/>
            <a:r>
              <a:rPr lang="en-US" sz="2000" dirty="0"/>
              <a:t>Employment contracts for seafarers on pleasure vessels</a:t>
            </a:r>
          </a:p>
          <a:p>
            <a:pPr lvl="1"/>
            <a:r>
              <a:rPr lang="en-US" sz="2000" dirty="0"/>
              <a:t>Guidance on responding to Harassment and Sexual Misconduct</a:t>
            </a:r>
          </a:p>
          <a:p>
            <a:pPr lvl="1"/>
            <a:r>
              <a:rPr lang="en-GB" sz="2000" dirty="0"/>
              <a:t>Twin occupancy crew cabins for yachts up to 10,000GT</a:t>
            </a:r>
          </a:p>
          <a:p>
            <a:pPr marL="457200" lvl="1" indent="0">
              <a:buNone/>
            </a:pPr>
            <a:endParaRPr lang="en-GB" sz="2000" dirty="0"/>
          </a:p>
          <a:p>
            <a:r>
              <a:rPr lang="en-GB" sz="2400" dirty="0"/>
              <a:t>Operations</a:t>
            </a:r>
          </a:p>
          <a:p>
            <a:pPr lvl="1"/>
            <a:r>
              <a:rPr lang="en-GB" sz="2000" dirty="0"/>
              <a:t>Additional guests on yachts in private use</a:t>
            </a:r>
          </a:p>
          <a:p>
            <a:pPr lvl="1"/>
            <a:r>
              <a:rPr lang="en-GB" sz="2000" dirty="0"/>
              <a:t>Record of Auxiliary Tender (ROAT)</a:t>
            </a:r>
          </a:p>
          <a:p>
            <a:pPr lvl="1"/>
            <a:r>
              <a:rPr lang="en-GB" sz="2000" dirty="0"/>
              <a:t>Electro-Technical Officers (ETO)</a:t>
            </a:r>
          </a:p>
          <a:p>
            <a:pPr lvl="1"/>
            <a:r>
              <a:rPr lang="en-GB" sz="2000" dirty="0"/>
              <a:t>Single main engine accepted for grade of STCW CoC</a:t>
            </a:r>
          </a:p>
          <a:p>
            <a:pPr lvl="1"/>
            <a:r>
              <a:rPr lang="en-GB" sz="2000" dirty="0"/>
              <a:t>Non-STCW Certificates of Competency</a:t>
            </a:r>
          </a:p>
          <a:p>
            <a:pPr lvl="1"/>
            <a:r>
              <a:rPr lang="en-GB" sz="2000" dirty="0"/>
              <a:t>Online STCW training</a:t>
            </a:r>
          </a:p>
          <a:p>
            <a:pPr lvl="1"/>
            <a:r>
              <a:rPr lang="en-GB" sz="2000" dirty="0"/>
              <a:t>Pilot boarding arrangements</a:t>
            </a:r>
          </a:p>
          <a:p>
            <a:endParaRPr lang="en-GB" dirty="0"/>
          </a:p>
          <a:p>
            <a:pPr marL="0" indent="0">
              <a:buNone/>
            </a:pPr>
            <a:endParaRPr lang="en-GB" dirty="0"/>
          </a:p>
          <a:p>
            <a:endParaRPr lang="en-US" dirty="0"/>
          </a:p>
        </p:txBody>
      </p:sp>
      <p:sp>
        <p:nvSpPr>
          <p:cNvPr id="3" name="Title 2">
            <a:extLst>
              <a:ext uri="{FF2B5EF4-FFF2-40B4-BE49-F238E27FC236}">
                <a16:creationId xmlns:a16="http://schemas.microsoft.com/office/drawing/2014/main" id="{CF85621C-A72E-FE30-AF7E-B7EB2A0A2DE9}"/>
              </a:ext>
            </a:extLst>
          </p:cNvPr>
          <p:cNvSpPr>
            <a:spLocks noGrp="1"/>
          </p:cNvSpPr>
          <p:nvPr>
            <p:ph type="title"/>
          </p:nvPr>
        </p:nvSpPr>
        <p:spPr/>
        <p:txBody>
          <a:bodyPr/>
          <a:lstStyle/>
          <a:p>
            <a:pPr algn="ctr"/>
            <a:r>
              <a:rPr lang="en-GB" dirty="0"/>
              <a:t>Summary </a:t>
            </a:r>
            <a:endParaRPr lang="en-US" dirty="0"/>
          </a:p>
        </p:txBody>
      </p:sp>
    </p:spTree>
    <p:extLst>
      <p:ext uri="{BB962C8B-B14F-4D97-AF65-F5344CB8AC3E}">
        <p14:creationId xmlns:p14="http://schemas.microsoft.com/office/powerpoint/2010/main" val="222269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7CCE4D-48E8-9B66-02BC-7AB5E5841F2A}"/>
              </a:ext>
            </a:extLst>
          </p:cNvPr>
          <p:cNvSpPr>
            <a:spLocks noGrp="1"/>
          </p:cNvSpPr>
          <p:nvPr>
            <p:ph idx="1"/>
          </p:nvPr>
        </p:nvSpPr>
        <p:spPr>
          <a:xfrm>
            <a:off x="762000" y="1799861"/>
            <a:ext cx="5253990" cy="3777061"/>
          </a:xfrm>
        </p:spPr>
        <p:txBody>
          <a:bodyPr>
            <a:normAutofit/>
          </a:bodyPr>
          <a:lstStyle/>
          <a:p>
            <a:r>
              <a:rPr lang="en-GB" sz="1800" dirty="0"/>
              <a:t>Guidance Note 05/2024 refers</a:t>
            </a:r>
          </a:p>
          <a:p>
            <a:endParaRPr lang="en-GB" sz="1800" dirty="0"/>
          </a:p>
          <a:p>
            <a:r>
              <a:rPr lang="en-GB" sz="1800" dirty="0"/>
              <a:t>Section 90 of The Merchant Shipping Act applies.</a:t>
            </a:r>
          </a:p>
          <a:p>
            <a:endParaRPr lang="en-GB" sz="1800" dirty="0"/>
          </a:p>
          <a:p>
            <a:r>
              <a:rPr lang="en-GB" sz="1800" dirty="0"/>
              <a:t>Written employment agreement (or employment contract) is required between every seafarer serving on a Cayman Islands ship and their employer.</a:t>
            </a:r>
          </a:p>
          <a:p>
            <a:endParaRPr lang="en-GB" sz="1800" dirty="0"/>
          </a:p>
          <a:p>
            <a:r>
              <a:rPr lang="en-GB" sz="1800" dirty="0"/>
              <a:t>MLC vessels still require approved SEAs.</a:t>
            </a:r>
          </a:p>
        </p:txBody>
      </p:sp>
      <p:sp>
        <p:nvSpPr>
          <p:cNvPr id="3" name="Title 2">
            <a:extLst>
              <a:ext uri="{FF2B5EF4-FFF2-40B4-BE49-F238E27FC236}">
                <a16:creationId xmlns:a16="http://schemas.microsoft.com/office/drawing/2014/main" id="{69EC774C-8B8E-D165-ECB4-B563BEBA4D8B}"/>
              </a:ext>
            </a:extLst>
          </p:cNvPr>
          <p:cNvSpPr>
            <a:spLocks noGrp="1"/>
          </p:cNvSpPr>
          <p:nvPr>
            <p:ph type="title"/>
          </p:nvPr>
        </p:nvSpPr>
        <p:spPr>
          <a:xfrm>
            <a:off x="285171" y="293385"/>
            <a:ext cx="8649858" cy="761206"/>
          </a:xfrm>
        </p:spPr>
        <p:txBody>
          <a:bodyPr anchor="ctr">
            <a:normAutofit/>
          </a:bodyPr>
          <a:lstStyle/>
          <a:p>
            <a:pPr algn="ctr">
              <a:lnSpc>
                <a:spcPct val="90000"/>
              </a:lnSpc>
            </a:pPr>
            <a:r>
              <a:rPr lang="en-GB" sz="2400" dirty="0"/>
              <a:t>EMPLOYMENT CONTRACTS FOR SEAFARERS ON PLEASURE VESSELS</a:t>
            </a:r>
          </a:p>
        </p:txBody>
      </p:sp>
      <p:pic>
        <p:nvPicPr>
          <p:cNvPr id="7" name="Picture 6">
            <a:extLst>
              <a:ext uri="{FF2B5EF4-FFF2-40B4-BE49-F238E27FC236}">
                <a16:creationId xmlns:a16="http://schemas.microsoft.com/office/drawing/2014/main" id="{973D3563-9E67-2211-A860-76E808505523}"/>
              </a:ext>
            </a:extLst>
          </p:cNvPr>
          <p:cNvPicPr>
            <a:picLocks noChangeAspect="1"/>
          </p:cNvPicPr>
          <p:nvPr/>
        </p:nvPicPr>
        <p:blipFill>
          <a:blip r:embed="rId2"/>
          <a:srcRect l="2053" r="6935" b="4"/>
          <a:stretch>
            <a:fillRect/>
          </a:stretch>
        </p:blipFill>
        <p:spPr>
          <a:xfrm>
            <a:off x="6683320" y="1540469"/>
            <a:ext cx="2251709" cy="3777061"/>
          </a:xfrm>
          <a:prstGeom prst="rect">
            <a:avLst/>
          </a:prstGeom>
          <a:noFill/>
        </p:spPr>
      </p:pic>
    </p:spTree>
    <p:extLst>
      <p:ext uri="{BB962C8B-B14F-4D97-AF65-F5344CB8AC3E}">
        <p14:creationId xmlns:p14="http://schemas.microsoft.com/office/powerpoint/2010/main" val="267798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17313-3271-9461-1A37-0973DEC1FF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F308F5-EA7B-5282-1B02-75D2D8CFDA1C}"/>
              </a:ext>
            </a:extLst>
          </p:cNvPr>
          <p:cNvSpPr>
            <a:spLocks noGrp="1"/>
          </p:cNvSpPr>
          <p:nvPr>
            <p:ph idx="1"/>
          </p:nvPr>
        </p:nvSpPr>
        <p:spPr>
          <a:xfrm>
            <a:off x="723900" y="1540469"/>
            <a:ext cx="7696200" cy="3777061"/>
          </a:xfrm>
        </p:spPr>
        <p:txBody>
          <a:bodyPr/>
          <a:lstStyle/>
          <a:p>
            <a:pPr marL="0" indent="0">
              <a:buNone/>
            </a:pPr>
            <a:r>
              <a:rPr lang="en-US" sz="1800" b="0" i="0" u="none" strike="noStrike" baseline="0" dirty="0"/>
              <a:t>Minimum requirements include:</a:t>
            </a:r>
          </a:p>
          <a:p>
            <a:pPr marL="0" indent="0">
              <a:buNone/>
            </a:pPr>
            <a:endParaRPr lang="en-US" sz="1800" b="0" i="0" u="none" strike="noStrike" baseline="0" dirty="0"/>
          </a:p>
          <a:p>
            <a:r>
              <a:rPr lang="en-US" sz="1800" b="0" i="0" u="none" strike="noStrike" baseline="0" dirty="0"/>
              <a:t>the amount of wages and method of payment;</a:t>
            </a:r>
          </a:p>
          <a:p>
            <a:r>
              <a:rPr lang="en-US" sz="1800" b="0" i="0" u="none" strike="noStrike" baseline="0" dirty="0"/>
              <a:t>the production of monthly wage accounts;</a:t>
            </a:r>
          </a:p>
          <a:p>
            <a:r>
              <a:rPr lang="en-US" sz="1800" b="0" i="0" u="none" strike="noStrike" baseline="0" dirty="0"/>
              <a:t>any wage deductions permitted by the Act;</a:t>
            </a:r>
          </a:p>
          <a:p>
            <a:r>
              <a:rPr lang="en-US" sz="1800" b="0" i="0" u="none" strike="noStrike" baseline="0" dirty="0"/>
              <a:t>the entitlement to repatriation and medical expenses;</a:t>
            </a:r>
          </a:p>
          <a:p>
            <a:r>
              <a:rPr lang="en-US" sz="1800" b="0" i="0" u="none" strike="noStrike" baseline="0" dirty="0"/>
              <a:t>any entitlement to leave;</a:t>
            </a:r>
          </a:p>
          <a:p>
            <a:r>
              <a:rPr lang="en-US" sz="1800" b="0" i="0" u="none" strike="noStrike" baseline="0" dirty="0"/>
              <a:t>any notice period required;</a:t>
            </a:r>
          </a:p>
          <a:p>
            <a:r>
              <a:rPr lang="en-US" sz="1800" b="0" i="0" u="none" strike="noStrike" baseline="0" dirty="0"/>
              <a:t>the agreed place for the return of the seafarer; and</a:t>
            </a:r>
          </a:p>
          <a:p>
            <a:r>
              <a:rPr lang="en-US" sz="1800" b="0" i="0" u="none" strike="noStrike" baseline="0" dirty="0"/>
              <a:t>the governing law.</a:t>
            </a:r>
          </a:p>
          <a:p>
            <a:pPr marL="0" indent="0">
              <a:buNone/>
            </a:pPr>
            <a:endParaRPr lang="en-GB" dirty="0"/>
          </a:p>
        </p:txBody>
      </p:sp>
      <p:sp>
        <p:nvSpPr>
          <p:cNvPr id="3" name="Title 2">
            <a:extLst>
              <a:ext uri="{FF2B5EF4-FFF2-40B4-BE49-F238E27FC236}">
                <a16:creationId xmlns:a16="http://schemas.microsoft.com/office/drawing/2014/main" id="{27096850-4440-5B17-FE13-7C42C5F09ECC}"/>
              </a:ext>
            </a:extLst>
          </p:cNvPr>
          <p:cNvSpPr>
            <a:spLocks noGrp="1"/>
          </p:cNvSpPr>
          <p:nvPr>
            <p:ph type="title"/>
          </p:nvPr>
        </p:nvSpPr>
        <p:spPr>
          <a:xfrm>
            <a:off x="285171" y="293385"/>
            <a:ext cx="8576727" cy="786385"/>
          </a:xfrm>
        </p:spPr>
        <p:txBody>
          <a:bodyPr>
            <a:normAutofit fontScale="90000"/>
          </a:bodyPr>
          <a:lstStyle/>
          <a:p>
            <a:pPr algn="ctr"/>
            <a:r>
              <a:rPr lang="en-GB" dirty="0"/>
              <a:t>EMPLOYMENT CONTRACTS FOR SEAFARERS ON PLEASURE VESSELS</a:t>
            </a:r>
          </a:p>
        </p:txBody>
      </p:sp>
    </p:spTree>
    <p:extLst>
      <p:ext uri="{BB962C8B-B14F-4D97-AF65-F5344CB8AC3E}">
        <p14:creationId xmlns:p14="http://schemas.microsoft.com/office/powerpoint/2010/main" val="154607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6C6F6-138A-2009-EB28-EE22997976B0}"/>
              </a:ext>
            </a:extLst>
          </p:cNvPr>
          <p:cNvSpPr>
            <a:spLocks noGrp="1"/>
          </p:cNvSpPr>
          <p:nvPr>
            <p:ph idx="1"/>
          </p:nvPr>
        </p:nvSpPr>
        <p:spPr>
          <a:xfrm>
            <a:off x="285171" y="1147085"/>
            <a:ext cx="5489096" cy="5004759"/>
          </a:xfrm>
        </p:spPr>
        <p:txBody>
          <a:bodyPr>
            <a:normAutofit lnSpcReduction="10000"/>
          </a:bodyPr>
          <a:lstStyle/>
          <a:p>
            <a:pPr>
              <a:lnSpc>
                <a:spcPct val="90000"/>
              </a:lnSpc>
            </a:pPr>
            <a:endParaRPr lang="en-GB" sz="1500" dirty="0"/>
          </a:p>
          <a:p>
            <a:pPr>
              <a:lnSpc>
                <a:spcPct val="90000"/>
              </a:lnSpc>
            </a:pPr>
            <a:r>
              <a:rPr lang="en-US" sz="1600" dirty="0"/>
              <a:t>Guidance Note 05/2025 issued to raise awareness and  provide clearer guidance on how to respond if subjected to harassment or inappropriate sexual behaviour.</a:t>
            </a:r>
          </a:p>
          <a:p>
            <a:pPr>
              <a:lnSpc>
                <a:spcPct val="90000"/>
              </a:lnSpc>
            </a:pPr>
            <a:endParaRPr lang="en-GB" sz="1600" dirty="0"/>
          </a:p>
          <a:p>
            <a:pPr>
              <a:lnSpc>
                <a:spcPct val="90000"/>
              </a:lnSpc>
            </a:pPr>
            <a:r>
              <a:rPr lang="en-GB" sz="1600" dirty="0"/>
              <a:t>STCW Basic Training – Personal Safety and Social Responsibilities (PSSR) updated, enters force 01 Jan 2026. Will include training on the prevention of and response to violence and harassment, including sexual harassment, bullying, and sexual assault.</a:t>
            </a:r>
          </a:p>
          <a:p>
            <a:pPr>
              <a:lnSpc>
                <a:spcPct val="90000"/>
              </a:lnSpc>
            </a:pPr>
            <a:endParaRPr lang="en-GB" sz="1600" dirty="0"/>
          </a:p>
          <a:p>
            <a:pPr>
              <a:lnSpc>
                <a:spcPct val="90000"/>
              </a:lnSpc>
            </a:pPr>
            <a:r>
              <a:rPr lang="en-GB" sz="1600" dirty="0"/>
              <a:t>MLC B 4.3 requires Companies to ensure H&amp;S policies include bullying and harassment.</a:t>
            </a:r>
          </a:p>
          <a:p>
            <a:pPr>
              <a:lnSpc>
                <a:spcPct val="90000"/>
              </a:lnSpc>
            </a:pPr>
            <a:endParaRPr lang="en-GB" sz="1600" dirty="0"/>
          </a:p>
          <a:p>
            <a:pPr>
              <a:lnSpc>
                <a:spcPct val="90000"/>
              </a:lnSpc>
            </a:pPr>
            <a:r>
              <a:rPr lang="en-GB" sz="1600" dirty="0"/>
              <a:t>Seafarer feedback and complaints will be a focus area during DoC audits</a:t>
            </a:r>
          </a:p>
          <a:p>
            <a:pPr>
              <a:lnSpc>
                <a:spcPct val="90000"/>
              </a:lnSpc>
            </a:pPr>
            <a:endParaRPr lang="en-GB" sz="1600" dirty="0"/>
          </a:p>
          <a:p>
            <a:pPr>
              <a:lnSpc>
                <a:spcPct val="90000"/>
              </a:lnSpc>
            </a:pPr>
            <a:r>
              <a:rPr lang="en-GB" sz="1600" dirty="0"/>
              <a:t>IMO discussing ISM Code amendments specifically to deal with sexual harassment, bullying and sexual assault. </a:t>
            </a:r>
          </a:p>
        </p:txBody>
      </p:sp>
      <p:sp>
        <p:nvSpPr>
          <p:cNvPr id="3" name="Title 2">
            <a:extLst>
              <a:ext uri="{FF2B5EF4-FFF2-40B4-BE49-F238E27FC236}">
                <a16:creationId xmlns:a16="http://schemas.microsoft.com/office/drawing/2014/main" id="{3D587274-D273-B538-E6F3-44755BDC2ACC}"/>
              </a:ext>
            </a:extLst>
          </p:cNvPr>
          <p:cNvSpPr>
            <a:spLocks noGrp="1"/>
          </p:cNvSpPr>
          <p:nvPr>
            <p:ph type="title"/>
          </p:nvPr>
        </p:nvSpPr>
        <p:spPr>
          <a:xfrm>
            <a:off x="285171" y="293385"/>
            <a:ext cx="8649858" cy="761206"/>
          </a:xfrm>
        </p:spPr>
        <p:txBody>
          <a:bodyPr anchor="ctr">
            <a:normAutofit/>
          </a:bodyPr>
          <a:lstStyle/>
          <a:p>
            <a:pPr algn="ctr"/>
            <a:r>
              <a:rPr lang="en-GB" dirty="0"/>
              <a:t>Harassment &amp; Sexual Misconduct</a:t>
            </a:r>
          </a:p>
        </p:txBody>
      </p:sp>
      <p:pic>
        <p:nvPicPr>
          <p:cNvPr id="6" name="Picture 5">
            <a:extLst>
              <a:ext uri="{FF2B5EF4-FFF2-40B4-BE49-F238E27FC236}">
                <a16:creationId xmlns:a16="http://schemas.microsoft.com/office/drawing/2014/main" id="{79F995E9-AEA0-DAC8-47F8-CC087F97E325}"/>
              </a:ext>
            </a:extLst>
          </p:cNvPr>
          <p:cNvPicPr>
            <a:picLocks noChangeAspect="1"/>
          </p:cNvPicPr>
          <p:nvPr/>
        </p:nvPicPr>
        <p:blipFill>
          <a:blip r:embed="rId2"/>
          <a:srcRect l="879" r="8108" b="4"/>
          <a:stretch>
            <a:fillRect/>
          </a:stretch>
        </p:blipFill>
        <p:spPr>
          <a:xfrm>
            <a:off x="6129867" y="1296746"/>
            <a:ext cx="2805163" cy="4705435"/>
          </a:xfrm>
          <a:prstGeom prst="rect">
            <a:avLst/>
          </a:prstGeom>
          <a:noFill/>
        </p:spPr>
      </p:pic>
    </p:spTree>
    <p:extLst>
      <p:ext uri="{BB962C8B-B14F-4D97-AF65-F5344CB8AC3E}">
        <p14:creationId xmlns:p14="http://schemas.microsoft.com/office/powerpoint/2010/main" val="7080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95E841-90E7-23FF-5E67-67CCE5EF484F}"/>
              </a:ext>
            </a:extLst>
          </p:cNvPr>
          <p:cNvSpPr>
            <a:spLocks noGrp="1"/>
          </p:cNvSpPr>
          <p:nvPr>
            <p:ph idx="1"/>
          </p:nvPr>
        </p:nvSpPr>
        <p:spPr>
          <a:xfrm>
            <a:off x="625813" y="1240398"/>
            <a:ext cx="7696200" cy="4975576"/>
          </a:xfrm>
        </p:spPr>
        <p:txBody>
          <a:bodyPr>
            <a:normAutofit/>
          </a:bodyPr>
          <a:lstStyle/>
          <a:p>
            <a:r>
              <a:rPr lang="en-GB" sz="1600" dirty="0"/>
              <a:t>Merchant Shipping Act 2024 imposes a responsibility on the Shipowner and the Master to ensure a safe environment for all crew.</a:t>
            </a:r>
          </a:p>
          <a:p>
            <a:pPr marL="0" indent="0">
              <a:buNone/>
            </a:pPr>
            <a:endParaRPr lang="en-GB" sz="1600" dirty="0"/>
          </a:p>
          <a:p>
            <a:r>
              <a:rPr lang="en-GB" sz="1600" dirty="0"/>
              <a:t>Section 114 creates an offence for any seafarer that engages in any act leading to the death or the serious injury to any person.</a:t>
            </a:r>
          </a:p>
          <a:p>
            <a:pPr marL="0" indent="0">
              <a:buNone/>
            </a:pPr>
            <a:endParaRPr lang="en-GB" sz="1600" dirty="0"/>
          </a:p>
          <a:p>
            <a:r>
              <a:rPr lang="en-GB" sz="1600" dirty="0"/>
              <a:t>Section 118 provides for disqualification of a seafarer (removal of Cayman Islands Endorsement) due to the misconduct of the seafarer.</a:t>
            </a:r>
          </a:p>
          <a:p>
            <a:pPr marL="0" indent="0">
              <a:buNone/>
            </a:pPr>
            <a:endParaRPr lang="en-GB" sz="1600" dirty="0"/>
          </a:p>
          <a:p>
            <a:r>
              <a:rPr lang="en-GB" sz="1600" dirty="0"/>
              <a:t>International Seafarer’s Welfare and Assistance Network (ISWAN).</a:t>
            </a:r>
          </a:p>
          <a:p>
            <a:endParaRPr lang="en-GB" sz="1600" dirty="0"/>
          </a:p>
          <a:p>
            <a:r>
              <a:rPr lang="en-GB" sz="1600" dirty="0"/>
              <a:t>The International Transport Workers Federation (ITF).</a:t>
            </a:r>
          </a:p>
          <a:p>
            <a:endParaRPr lang="en-GB" sz="1600" dirty="0"/>
          </a:p>
          <a:p>
            <a:r>
              <a:rPr lang="en-GB" sz="1600" dirty="0"/>
              <a:t>The International Chamber of Shipping.</a:t>
            </a:r>
          </a:p>
          <a:p>
            <a:endParaRPr lang="en-GB" sz="1600" dirty="0"/>
          </a:p>
          <a:p>
            <a:r>
              <a:rPr lang="en-GB" sz="1600" dirty="0"/>
              <a:t>Seafarer Union - Nautilus International.</a:t>
            </a:r>
          </a:p>
          <a:p>
            <a:endParaRPr lang="en-GB" dirty="0"/>
          </a:p>
        </p:txBody>
      </p:sp>
      <p:sp>
        <p:nvSpPr>
          <p:cNvPr id="3" name="Title 2">
            <a:extLst>
              <a:ext uri="{FF2B5EF4-FFF2-40B4-BE49-F238E27FC236}">
                <a16:creationId xmlns:a16="http://schemas.microsoft.com/office/drawing/2014/main" id="{3012CDE1-2C33-2575-5A8D-04D9FF682B0C}"/>
              </a:ext>
            </a:extLst>
          </p:cNvPr>
          <p:cNvSpPr>
            <a:spLocks noGrp="1"/>
          </p:cNvSpPr>
          <p:nvPr>
            <p:ph type="title"/>
          </p:nvPr>
        </p:nvSpPr>
        <p:spPr/>
        <p:txBody>
          <a:bodyPr>
            <a:normAutofit/>
          </a:bodyPr>
          <a:lstStyle/>
          <a:p>
            <a:pPr algn="ctr"/>
            <a:r>
              <a:rPr lang="en-GB" dirty="0"/>
              <a:t>Harassment &amp; Sexual Misconduct</a:t>
            </a:r>
          </a:p>
        </p:txBody>
      </p:sp>
    </p:spTree>
    <p:extLst>
      <p:ext uri="{BB962C8B-B14F-4D97-AF65-F5344CB8AC3E}">
        <p14:creationId xmlns:p14="http://schemas.microsoft.com/office/powerpoint/2010/main" val="408325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D281B6-DA1D-18F3-8E6E-2E7C3526D2CA}"/>
              </a:ext>
            </a:extLst>
          </p:cNvPr>
          <p:cNvSpPr>
            <a:spLocks noGrp="1"/>
          </p:cNvSpPr>
          <p:nvPr>
            <p:ph idx="1"/>
          </p:nvPr>
        </p:nvSpPr>
        <p:spPr>
          <a:xfrm>
            <a:off x="762000" y="1540469"/>
            <a:ext cx="7696200" cy="4394664"/>
          </a:xfrm>
        </p:spPr>
        <p:txBody>
          <a:bodyPr>
            <a:normAutofit fontScale="92500" lnSpcReduction="20000"/>
          </a:bodyPr>
          <a:lstStyle/>
          <a:p>
            <a:r>
              <a:rPr lang="en-GB" dirty="0"/>
              <a:t>REG Yacht Code Part A (Large Yachts) now permits twin occupancy crew cabins for </a:t>
            </a:r>
            <a:r>
              <a:rPr lang="en-US" dirty="0"/>
              <a:t>seafarers who are not performing the duties of officers on </a:t>
            </a:r>
            <a:r>
              <a:rPr lang="en-GB" dirty="0"/>
              <a:t>yachts up to 10,000GT. </a:t>
            </a:r>
          </a:p>
          <a:p>
            <a:endParaRPr lang="en-GB" dirty="0"/>
          </a:p>
          <a:p>
            <a:r>
              <a:rPr lang="en-GB" dirty="0"/>
              <a:t>Following additional requirements apply:</a:t>
            </a:r>
          </a:p>
          <a:p>
            <a:endParaRPr lang="en-GB" dirty="0"/>
          </a:p>
          <a:p>
            <a:pPr lvl="1"/>
            <a:r>
              <a:rPr lang="en-GB" dirty="0"/>
              <a:t>Cabins to have ensuite facilities</a:t>
            </a:r>
          </a:p>
          <a:p>
            <a:endParaRPr lang="en-GB" dirty="0"/>
          </a:p>
          <a:p>
            <a:pPr lvl="1"/>
            <a:r>
              <a:rPr lang="en-GB" dirty="0"/>
              <a:t>Officer’s lounge</a:t>
            </a:r>
          </a:p>
          <a:p>
            <a:endParaRPr lang="en-GB" dirty="0"/>
          </a:p>
          <a:p>
            <a:pPr lvl="1"/>
            <a:r>
              <a:rPr lang="en-GB" dirty="0"/>
              <a:t>Crew lounge</a:t>
            </a:r>
          </a:p>
          <a:p>
            <a:endParaRPr lang="en-GB" dirty="0"/>
          </a:p>
          <a:p>
            <a:pPr lvl="1"/>
            <a:r>
              <a:rPr lang="en-GB" dirty="0"/>
              <a:t>Crew gym</a:t>
            </a:r>
          </a:p>
          <a:p>
            <a:endParaRPr lang="en-GB" dirty="0"/>
          </a:p>
          <a:p>
            <a:r>
              <a:rPr lang="en-GB" dirty="0"/>
              <a:t>Case by case above 10,000GT.</a:t>
            </a:r>
          </a:p>
          <a:p>
            <a:pPr marL="0" indent="0">
              <a:buNone/>
            </a:pPr>
            <a:endParaRPr lang="en-GB" dirty="0"/>
          </a:p>
          <a:p>
            <a:endParaRPr lang="en-GB" dirty="0"/>
          </a:p>
          <a:p>
            <a:endParaRPr lang="en-GB" dirty="0"/>
          </a:p>
        </p:txBody>
      </p:sp>
      <p:sp>
        <p:nvSpPr>
          <p:cNvPr id="3" name="Title 2">
            <a:extLst>
              <a:ext uri="{FF2B5EF4-FFF2-40B4-BE49-F238E27FC236}">
                <a16:creationId xmlns:a16="http://schemas.microsoft.com/office/drawing/2014/main" id="{068D6951-D5F4-6D1E-1124-614C93555C45}"/>
              </a:ext>
            </a:extLst>
          </p:cNvPr>
          <p:cNvSpPr>
            <a:spLocks noGrp="1"/>
          </p:cNvSpPr>
          <p:nvPr>
            <p:ph type="title"/>
          </p:nvPr>
        </p:nvSpPr>
        <p:spPr/>
        <p:txBody>
          <a:bodyPr/>
          <a:lstStyle/>
          <a:p>
            <a:pPr algn="ctr"/>
            <a:r>
              <a:rPr lang="en-GB" dirty="0"/>
              <a:t>REG Yacht Code – Crew Cabins</a:t>
            </a:r>
          </a:p>
        </p:txBody>
      </p:sp>
    </p:spTree>
    <p:extLst>
      <p:ext uri="{BB962C8B-B14F-4D97-AF65-F5344CB8AC3E}">
        <p14:creationId xmlns:p14="http://schemas.microsoft.com/office/powerpoint/2010/main" val="168504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5D6052-BCFE-B41D-59C7-43DEEC437CE8}"/>
              </a:ext>
            </a:extLst>
          </p:cNvPr>
          <p:cNvSpPr>
            <a:spLocks noGrp="1"/>
          </p:cNvSpPr>
          <p:nvPr>
            <p:ph idx="1"/>
          </p:nvPr>
        </p:nvSpPr>
        <p:spPr>
          <a:xfrm>
            <a:off x="347133" y="1749268"/>
            <a:ext cx="4868333" cy="3777061"/>
          </a:xfrm>
        </p:spPr>
        <p:txBody>
          <a:bodyPr>
            <a:normAutofit/>
          </a:bodyPr>
          <a:lstStyle/>
          <a:p>
            <a:r>
              <a:rPr lang="en-GB" dirty="0"/>
              <a:t>Shipping Notice 01/2025 refers</a:t>
            </a:r>
          </a:p>
          <a:p>
            <a:endParaRPr lang="en-GB" dirty="0"/>
          </a:p>
          <a:p>
            <a:r>
              <a:rPr lang="en-GB" dirty="0"/>
              <a:t>ISM managed yachts in private use certified under the REG Yacht Code may carry additional guests with no need to request a dispensation letter. </a:t>
            </a:r>
          </a:p>
          <a:p>
            <a:r>
              <a:rPr lang="en-GB" dirty="0"/>
              <a:t>Numbers must not exceed 36 for Large Yachts or 60 for Passenger Yachts</a:t>
            </a:r>
          </a:p>
        </p:txBody>
      </p:sp>
      <p:sp>
        <p:nvSpPr>
          <p:cNvPr id="3" name="Title 2">
            <a:extLst>
              <a:ext uri="{FF2B5EF4-FFF2-40B4-BE49-F238E27FC236}">
                <a16:creationId xmlns:a16="http://schemas.microsoft.com/office/drawing/2014/main" id="{2FE5AFA7-1599-AC2D-9CAB-1CE4EC18A878}"/>
              </a:ext>
            </a:extLst>
          </p:cNvPr>
          <p:cNvSpPr>
            <a:spLocks noGrp="1"/>
          </p:cNvSpPr>
          <p:nvPr>
            <p:ph type="title"/>
          </p:nvPr>
        </p:nvSpPr>
        <p:spPr>
          <a:xfrm>
            <a:off x="285171" y="293385"/>
            <a:ext cx="8649858" cy="761206"/>
          </a:xfrm>
        </p:spPr>
        <p:txBody>
          <a:bodyPr anchor="ctr">
            <a:normAutofit/>
          </a:bodyPr>
          <a:lstStyle/>
          <a:p>
            <a:pPr algn="ctr"/>
            <a:r>
              <a:rPr lang="en-GB" dirty="0"/>
              <a:t>Additional Guests (Private Use)</a:t>
            </a:r>
          </a:p>
        </p:txBody>
      </p:sp>
      <p:pic>
        <p:nvPicPr>
          <p:cNvPr id="7" name="Picture 6">
            <a:extLst>
              <a:ext uri="{FF2B5EF4-FFF2-40B4-BE49-F238E27FC236}">
                <a16:creationId xmlns:a16="http://schemas.microsoft.com/office/drawing/2014/main" id="{8B50D76B-8CF1-5E1D-ABA6-AB110155FC72}"/>
              </a:ext>
            </a:extLst>
          </p:cNvPr>
          <p:cNvPicPr>
            <a:picLocks noChangeAspect="1"/>
          </p:cNvPicPr>
          <p:nvPr/>
        </p:nvPicPr>
        <p:blipFill>
          <a:blip r:embed="rId3"/>
          <a:stretch>
            <a:fillRect/>
          </a:stretch>
        </p:blipFill>
        <p:spPr>
          <a:xfrm>
            <a:off x="5558752" y="1171348"/>
            <a:ext cx="3376277" cy="5240867"/>
          </a:xfrm>
          <a:prstGeom prst="rect">
            <a:avLst/>
          </a:prstGeom>
        </p:spPr>
      </p:pic>
    </p:spTree>
    <p:extLst>
      <p:ext uri="{BB962C8B-B14F-4D97-AF65-F5344CB8AC3E}">
        <p14:creationId xmlns:p14="http://schemas.microsoft.com/office/powerpoint/2010/main" val="3415660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22172</TotalTime>
  <Words>1296</Words>
  <Application>Microsoft Office PowerPoint</Application>
  <PresentationFormat>On-screen Show (4:3)</PresentationFormat>
  <Paragraphs>187</Paragraphs>
  <Slides>23</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Times New Roman</vt:lpstr>
      <vt:lpstr>Verdana</vt:lpstr>
      <vt:lpstr>Office Theme</vt:lpstr>
      <vt:lpstr>1_Custom Design</vt:lpstr>
      <vt:lpstr>Custom Design</vt:lpstr>
      <vt:lpstr>PowerPoint Presentation</vt:lpstr>
      <vt:lpstr>What’s New?</vt:lpstr>
      <vt:lpstr>Summary </vt:lpstr>
      <vt:lpstr>EMPLOYMENT CONTRACTS FOR SEAFARERS ON PLEASURE VESSELS</vt:lpstr>
      <vt:lpstr>EMPLOYMENT CONTRACTS FOR SEAFARERS ON PLEASURE VESSELS</vt:lpstr>
      <vt:lpstr>Harassment &amp; Sexual Misconduct</vt:lpstr>
      <vt:lpstr>Harassment &amp; Sexual Misconduct</vt:lpstr>
      <vt:lpstr>REG Yacht Code – Crew Cabins</vt:lpstr>
      <vt:lpstr>Additional Guests (Private Use)</vt:lpstr>
      <vt:lpstr>Additional Guests (Private Use)</vt:lpstr>
      <vt:lpstr>Additional Guests (Private Use)</vt:lpstr>
      <vt:lpstr>Tenders &amp; Auxiliary Tenders</vt:lpstr>
      <vt:lpstr> </vt:lpstr>
      <vt:lpstr>Electro Technical Officers (ETO) </vt:lpstr>
      <vt:lpstr>Single highest rated engine </vt:lpstr>
      <vt:lpstr>Yachts with steerable propulsion</vt:lpstr>
      <vt:lpstr>Non-STCW Certificates of Competency</vt:lpstr>
      <vt:lpstr>Online STCW Training</vt:lpstr>
      <vt:lpstr>Pilot Boarding Arrangements on Yachts   Safety Flyer (02/2025)</vt:lpstr>
      <vt:lpstr>Pilot Boarding Arrangements on Yachts   Safety Flyer (02/2025)</vt:lpstr>
      <vt:lpstr>PowerPoint Presentation</vt:lpstr>
      <vt:lpstr>Pilot Boarding Arrangements on Yachts   Safety Flyer (02/2025)</vt:lpstr>
      <vt:lpstr>Any questions?</vt:lpstr>
    </vt:vector>
  </TitlesOfParts>
  <Company>BB&amp;P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Ebanks</dc:creator>
  <cp:lastModifiedBy>Collings, Jason</cp:lastModifiedBy>
  <cp:revision>388</cp:revision>
  <cp:lastPrinted>2025-04-09T11:28:46Z</cp:lastPrinted>
  <dcterms:created xsi:type="dcterms:W3CDTF">2011-03-29T21:23:38Z</dcterms:created>
  <dcterms:modified xsi:type="dcterms:W3CDTF">2025-09-19T09:53:05Z</dcterms:modified>
</cp:coreProperties>
</file>