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Helvetica Neue" panose="020B0604020202020204" charset="0"/>
      <p:regular r:id="rId10"/>
      <p:bold r:id="rId11"/>
      <p:italic r:id="rId12"/>
      <p:boldItalic r:id="rId13"/>
    </p:embeddedFont>
    <p:embeddedFont>
      <p:font typeface="Proxima Nova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Fy5j66Jnn1jxwUyQdJhYfUX4i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8a96b745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38a96b74528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8a96b74528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80a24786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80a24786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80a24786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835151" y="2972407"/>
            <a:ext cx="10515600" cy="124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4000"/>
              <a:buFont typeface="Helvetica Neue"/>
              <a:buNone/>
              <a:defRPr sz="40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835151" y="4307082"/>
            <a:ext cx="10515600" cy="107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400"/>
              <a:buNone/>
              <a:defRPr sz="2400" cap="small">
                <a:solidFill>
                  <a:srgbClr val="0015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8"/>
          <p:cNvSpPr/>
          <p:nvPr/>
        </p:nvSpPr>
        <p:spPr>
          <a:xfrm>
            <a:off x="0" y="0"/>
            <a:ext cx="12192000" cy="1998701"/>
          </a:xfrm>
          <a:prstGeom prst="rect">
            <a:avLst/>
          </a:prstGeom>
          <a:blipFill rotWithShape="1">
            <a:blip r:embed="rId2">
              <a:alphaModFix/>
            </a:blip>
            <a:tile tx="0" ty="-908050" sx="25000" sy="25000" flip="none" algn="ctr"/>
          </a:blip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126" y="418059"/>
            <a:ext cx="3483650" cy="1162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7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34" name="Google Shape;134;p17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35" name="Google Shape;135;p1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Google Shape;136;p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7" name="Google Shape;137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7"/>
          <p:cNvSpPr>
            <a:spLocks noGrp="1"/>
          </p:cNvSpPr>
          <p:nvPr>
            <p:ph type="media" idx="2"/>
          </p:nvPr>
        </p:nvSpPr>
        <p:spPr>
          <a:xfrm>
            <a:off x="1957388" y="1527175"/>
            <a:ext cx="10102850" cy="474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8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46" name="Google Shape;146;p18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47" name="Google Shape;147;p1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1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9" name="Google Shape;149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" name="Google Shape;155;p18"/>
          <p:cNvSpPr>
            <a:spLocks noGrp="1"/>
          </p:cNvSpPr>
          <p:nvPr>
            <p:ph type="pic" idx="2"/>
          </p:nvPr>
        </p:nvSpPr>
        <p:spPr>
          <a:xfrm>
            <a:off x="1974850" y="4745736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18"/>
          <p:cNvSpPr>
            <a:spLocks noGrp="1"/>
          </p:cNvSpPr>
          <p:nvPr>
            <p:ph type="pic" idx="3"/>
          </p:nvPr>
        </p:nvSpPr>
        <p:spPr>
          <a:xfrm>
            <a:off x="8009890" y="4745735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18"/>
          <p:cNvSpPr>
            <a:spLocks noGrp="1"/>
          </p:cNvSpPr>
          <p:nvPr>
            <p:ph type="pic" idx="4"/>
          </p:nvPr>
        </p:nvSpPr>
        <p:spPr>
          <a:xfrm>
            <a:off x="4985658" y="4745735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8"/>
          <p:cNvSpPr>
            <a:spLocks noGrp="1"/>
          </p:cNvSpPr>
          <p:nvPr>
            <p:ph type="pic" idx="5"/>
          </p:nvPr>
        </p:nvSpPr>
        <p:spPr>
          <a:xfrm>
            <a:off x="1961428" y="3135120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8"/>
          <p:cNvSpPr>
            <a:spLocks noGrp="1"/>
          </p:cNvSpPr>
          <p:nvPr>
            <p:ph type="pic" idx="6"/>
          </p:nvPr>
        </p:nvSpPr>
        <p:spPr>
          <a:xfrm>
            <a:off x="7996468" y="3135119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8"/>
          <p:cNvSpPr>
            <a:spLocks noGrp="1"/>
          </p:cNvSpPr>
          <p:nvPr>
            <p:ph type="pic" idx="7"/>
          </p:nvPr>
        </p:nvSpPr>
        <p:spPr>
          <a:xfrm>
            <a:off x="4972236" y="3135119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8"/>
          <p:cNvSpPr>
            <a:spLocks noGrp="1"/>
          </p:cNvSpPr>
          <p:nvPr>
            <p:ph type="pic" idx="8"/>
          </p:nvPr>
        </p:nvSpPr>
        <p:spPr>
          <a:xfrm>
            <a:off x="1974850" y="1524503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18"/>
          <p:cNvSpPr>
            <a:spLocks noGrp="1"/>
          </p:cNvSpPr>
          <p:nvPr>
            <p:ph type="pic" idx="9"/>
          </p:nvPr>
        </p:nvSpPr>
        <p:spPr>
          <a:xfrm>
            <a:off x="8009890" y="1524502"/>
            <a:ext cx="2661157" cy="1499489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8"/>
          <p:cNvSpPr>
            <a:spLocks noGrp="1"/>
          </p:cNvSpPr>
          <p:nvPr>
            <p:ph type="pic" idx="13"/>
          </p:nvPr>
        </p:nvSpPr>
        <p:spPr>
          <a:xfrm>
            <a:off x="4985658" y="1524502"/>
            <a:ext cx="2661157" cy="14994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9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66" name="Google Shape;166;p19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67" name="Google Shape;167;p1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8" name="Google Shape;168;p1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9" name="Google Shape;16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9"/>
          <p:cNvSpPr>
            <a:spLocks noGrp="1"/>
          </p:cNvSpPr>
          <p:nvPr>
            <p:ph type="pic" idx="2"/>
          </p:nvPr>
        </p:nvSpPr>
        <p:spPr>
          <a:xfrm>
            <a:off x="1962150" y="1527175"/>
            <a:ext cx="4224209" cy="2256516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19"/>
          <p:cNvSpPr>
            <a:spLocks noGrp="1"/>
          </p:cNvSpPr>
          <p:nvPr>
            <p:ph type="pic" idx="3"/>
          </p:nvPr>
        </p:nvSpPr>
        <p:spPr>
          <a:xfrm>
            <a:off x="6446838" y="1527175"/>
            <a:ext cx="4224209" cy="2256516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19"/>
          <p:cNvSpPr>
            <a:spLocks noGrp="1"/>
          </p:cNvSpPr>
          <p:nvPr>
            <p:ph type="pic" idx="4"/>
          </p:nvPr>
        </p:nvSpPr>
        <p:spPr>
          <a:xfrm>
            <a:off x="1961428" y="3941762"/>
            <a:ext cx="4224209" cy="2256516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19"/>
          <p:cNvSpPr>
            <a:spLocks noGrp="1"/>
          </p:cNvSpPr>
          <p:nvPr>
            <p:ph type="pic" idx="5"/>
          </p:nvPr>
        </p:nvSpPr>
        <p:spPr>
          <a:xfrm>
            <a:off x="6446116" y="3941762"/>
            <a:ext cx="4224209" cy="22565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0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81" name="Google Shape;181;p20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82" name="Google Shape;182;p2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2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4" name="Google Shape;18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20"/>
          <p:cNvSpPr>
            <a:spLocks noGrp="1"/>
          </p:cNvSpPr>
          <p:nvPr>
            <p:ph type="media" idx="2"/>
          </p:nvPr>
        </p:nvSpPr>
        <p:spPr>
          <a:xfrm>
            <a:off x="1961428" y="2107587"/>
            <a:ext cx="4822698" cy="355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20"/>
          <p:cNvSpPr>
            <a:spLocks noGrp="1"/>
          </p:cNvSpPr>
          <p:nvPr>
            <p:ph type="media" idx="3"/>
          </p:nvPr>
        </p:nvSpPr>
        <p:spPr>
          <a:xfrm>
            <a:off x="7215378" y="2107586"/>
            <a:ext cx="4822698" cy="355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1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94" name="Google Shape;194;p21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95" name="Google Shape;195;p2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6" name="Google Shape;196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7" name="Google Shape;197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body" idx="2"/>
          </p:nvPr>
        </p:nvSpPr>
        <p:spPr>
          <a:xfrm>
            <a:off x="1961428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3"/>
          </p:nvPr>
        </p:nvSpPr>
        <p:spPr>
          <a:xfrm>
            <a:off x="7095784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21"/>
          <p:cNvSpPr txBox="1"/>
          <p:nvPr/>
        </p:nvSpPr>
        <p:spPr>
          <a:xfrm>
            <a:off x="7095784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22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209" name="Google Shape;209;p22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210" name="Google Shape;210;p2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2" name="Google Shape;212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2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body" idx="2"/>
          </p:nvPr>
        </p:nvSpPr>
        <p:spPr>
          <a:xfrm>
            <a:off x="1961428" y="2505075"/>
            <a:ext cx="4928895" cy="132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3"/>
          </p:nvPr>
        </p:nvSpPr>
        <p:spPr>
          <a:xfrm>
            <a:off x="7095784" y="2505075"/>
            <a:ext cx="4928895" cy="132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2"/>
          <p:cNvSpPr txBox="1"/>
          <p:nvPr/>
        </p:nvSpPr>
        <p:spPr>
          <a:xfrm>
            <a:off x="7095784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22"/>
          <p:cNvSpPr>
            <a:spLocks noGrp="1"/>
          </p:cNvSpPr>
          <p:nvPr>
            <p:ph type="pic" idx="4"/>
          </p:nvPr>
        </p:nvSpPr>
        <p:spPr>
          <a:xfrm>
            <a:off x="1962150" y="3949700"/>
            <a:ext cx="4927600" cy="233203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2"/>
          <p:cNvSpPr>
            <a:spLocks noGrp="1"/>
          </p:cNvSpPr>
          <p:nvPr>
            <p:ph type="pic" idx="5"/>
          </p:nvPr>
        </p:nvSpPr>
        <p:spPr>
          <a:xfrm>
            <a:off x="7110476" y="3940155"/>
            <a:ext cx="4927600" cy="23320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23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226" name="Google Shape;226;p23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227" name="Google Shape;227;p2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2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23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body" idx="2"/>
          </p:nvPr>
        </p:nvSpPr>
        <p:spPr>
          <a:xfrm>
            <a:off x="1961428" y="2505075"/>
            <a:ext cx="4928895" cy="132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3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23"/>
          <p:cNvSpPr txBox="1">
            <a:spLocks noGrp="1"/>
          </p:cNvSpPr>
          <p:nvPr>
            <p:ph type="body" idx="3"/>
          </p:nvPr>
        </p:nvSpPr>
        <p:spPr>
          <a:xfrm>
            <a:off x="7095784" y="2505075"/>
            <a:ext cx="4928895" cy="132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/>
          <p:nvPr/>
        </p:nvSpPr>
        <p:spPr>
          <a:xfrm>
            <a:off x="7095784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23"/>
          <p:cNvSpPr>
            <a:spLocks noGrp="1"/>
          </p:cNvSpPr>
          <p:nvPr>
            <p:ph type="chart" idx="4"/>
          </p:nvPr>
        </p:nvSpPr>
        <p:spPr>
          <a:xfrm>
            <a:off x="1962150" y="3932238"/>
            <a:ext cx="4928173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>
            <a:spLocks noGrp="1"/>
          </p:cNvSpPr>
          <p:nvPr>
            <p:ph type="chart" idx="5"/>
          </p:nvPr>
        </p:nvSpPr>
        <p:spPr>
          <a:xfrm>
            <a:off x="7095785" y="3940155"/>
            <a:ext cx="4942292" cy="2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9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25" name="Google Shape;25;p9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26" name="Google Shape;26;p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27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8" name="Google Shape;28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1961428" y="1737360"/>
            <a:ext cx="10076648" cy="443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>
            <a:off x="835151" y="2972407"/>
            <a:ext cx="10515600" cy="124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4000"/>
              <a:buFont typeface="Helvetica Neue"/>
              <a:buNone/>
              <a:defRPr sz="40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>
            <a:off x="835151" y="4307082"/>
            <a:ext cx="10515600" cy="107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400"/>
              <a:buNone/>
              <a:defRPr sz="2400" cap="small">
                <a:solidFill>
                  <a:srgbClr val="0015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0"/>
          <p:cNvSpPr/>
          <p:nvPr/>
        </p:nvSpPr>
        <p:spPr>
          <a:xfrm>
            <a:off x="0" y="0"/>
            <a:ext cx="12192000" cy="1998701"/>
          </a:xfrm>
          <a:prstGeom prst="rect">
            <a:avLst/>
          </a:prstGeom>
          <a:blipFill rotWithShape="1">
            <a:blip r:embed="rId2">
              <a:alphaModFix/>
            </a:blip>
            <a:tile tx="0" ty="-908050" sx="25000" sy="25000" flip="none" algn="ctr"/>
          </a:blip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126" y="418059"/>
            <a:ext cx="3483650" cy="116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151" y="5626070"/>
            <a:ext cx="486853" cy="48685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1322004" y="5684831"/>
            <a:ext cx="1313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1800"/>
              <a:buFont typeface="Helvetica Neue"/>
              <a:buNone/>
            </a:pPr>
            <a:r>
              <a:rPr lang="en-US" sz="1800" b="0" i="0" u="none" strike="noStrike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@IHOhydro</a:t>
            </a:r>
            <a:endParaRPr sz="1800" b="0" i="0" u="none" strike="noStrike" cap="none">
              <a:solidFill>
                <a:srgbClr val="0015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" name="Google Shape;4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8781" y="5567310"/>
            <a:ext cx="486853" cy="48685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/>
          <p:nvPr/>
        </p:nvSpPr>
        <p:spPr>
          <a:xfrm>
            <a:off x="4335634" y="5626071"/>
            <a:ext cx="1313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1800"/>
              <a:buFont typeface="Helvetica Neue"/>
              <a:buNone/>
            </a:pPr>
            <a:r>
              <a:rPr lang="en-US" sz="1800" b="0" i="0" u="none" strike="noStrike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@IHOhydro</a:t>
            </a:r>
            <a:endParaRPr sz="1800" b="0" i="0" u="none" strike="noStrike" cap="none">
              <a:solidFill>
                <a:srgbClr val="0015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2411" y="5567310"/>
            <a:ext cx="486853" cy="48685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"/>
          <p:cNvSpPr/>
          <p:nvPr/>
        </p:nvSpPr>
        <p:spPr>
          <a:xfrm>
            <a:off x="7349264" y="5626071"/>
            <a:ext cx="41136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1800"/>
              <a:buFont typeface="Helvetica Neue"/>
              <a:buNone/>
            </a:pPr>
            <a:r>
              <a:rPr lang="en-US" sz="1800" b="0" i="0" u="none" strike="noStrike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Hydrographic Organization</a:t>
            </a:r>
            <a:endParaRPr sz="1800" b="0" i="0" u="none" strike="noStrike" cap="none">
              <a:solidFill>
                <a:srgbClr val="0015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1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51" name="Google Shape;51;p11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52" name="Google Shape;52;p1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1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4" name="Google Shape;54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"/>
          </p:nvPr>
        </p:nvSpPr>
        <p:spPr>
          <a:xfrm>
            <a:off x="1961428" y="1737361"/>
            <a:ext cx="10076648" cy="158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>
            <a:spLocks noGrp="1"/>
          </p:cNvSpPr>
          <p:nvPr>
            <p:ph type="pic" idx="3"/>
          </p:nvPr>
        </p:nvSpPr>
        <p:spPr>
          <a:xfrm>
            <a:off x="1962150" y="3492500"/>
            <a:ext cx="4968875" cy="2725738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1"/>
          <p:cNvSpPr>
            <a:spLocks noGrp="1"/>
          </p:cNvSpPr>
          <p:nvPr>
            <p:ph type="pic" idx="4"/>
          </p:nvPr>
        </p:nvSpPr>
        <p:spPr>
          <a:xfrm>
            <a:off x="7069201" y="3492500"/>
            <a:ext cx="4968875" cy="27257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2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65" name="Google Shape;65;p12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66" name="Google Shape;66;p1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67;p1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" name="Google Shape;68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2"/>
          </p:nvPr>
        </p:nvSpPr>
        <p:spPr>
          <a:xfrm>
            <a:off x="7109180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3"/>
          </p:nvPr>
        </p:nvSpPr>
        <p:spPr>
          <a:xfrm>
            <a:off x="1961428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2"/>
          <p:cNvSpPr txBox="1"/>
          <p:nvPr/>
        </p:nvSpPr>
        <p:spPr>
          <a:xfrm>
            <a:off x="7109179" y="2048133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81" name="Google Shape;81;p1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3" name="Google Shape;8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2"/>
          </p:nvPr>
        </p:nvSpPr>
        <p:spPr>
          <a:xfrm>
            <a:off x="1961428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3"/>
          <p:cNvSpPr>
            <a:spLocks noGrp="1"/>
          </p:cNvSpPr>
          <p:nvPr>
            <p:ph type="pic" idx="3"/>
          </p:nvPr>
        </p:nvSpPr>
        <p:spPr>
          <a:xfrm>
            <a:off x="7077075" y="2505075"/>
            <a:ext cx="4960938" cy="36845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4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94" name="Google Shape;94;p14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95" name="Google Shape;95;p14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7" name="Google Shape;97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4"/>
          <p:cNvSpPr>
            <a:spLocks noGrp="1"/>
          </p:cNvSpPr>
          <p:nvPr>
            <p:ph type="chart" idx="2"/>
          </p:nvPr>
        </p:nvSpPr>
        <p:spPr>
          <a:xfrm>
            <a:off x="7004304" y="2002746"/>
            <a:ext cx="5033709" cy="418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3"/>
          </p:nvPr>
        </p:nvSpPr>
        <p:spPr>
          <a:xfrm>
            <a:off x="1961428" y="2505075"/>
            <a:ext cx="492889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961428" y="2002746"/>
            <a:ext cx="4928895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800"/>
              <a:buFont typeface="Arial"/>
              <a:buNone/>
            </a:pPr>
            <a:r>
              <a:rPr lang="en-US" sz="1800" b="0" i="0" u="none" strike="noStrike" cap="small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Master subtitle style</a:t>
            </a:r>
            <a:endParaRPr sz="1800" b="0" i="0" u="none" strike="noStrike" cap="small">
              <a:solidFill>
                <a:srgbClr val="00A9A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08" name="Google Shape;108;p15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09" name="Google Shape;109;p15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1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2"/>
          </p:nvPr>
        </p:nvSpPr>
        <p:spPr>
          <a:xfrm>
            <a:off x="1961428" y="1737361"/>
            <a:ext cx="10076648" cy="158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>
            <a:spLocks noGrp="1"/>
          </p:cNvSpPr>
          <p:nvPr>
            <p:ph type="chart" idx="3"/>
          </p:nvPr>
        </p:nvSpPr>
        <p:spPr>
          <a:xfrm>
            <a:off x="1962151" y="3448050"/>
            <a:ext cx="4895850" cy="277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>
            <a:spLocks noGrp="1"/>
          </p:cNvSpPr>
          <p:nvPr>
            <p:ph type="chart" idx="4"/>
          </p:nvPr>
        </p:nvSpPr>
        <p:spPr>
          <a:xfrm>
            <a:off x="7165126" y="3448050"/>
            <a:ext cx="4895850" cy="277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6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122" name="Google Shape;122;p16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23" name="Google Shape;123;p1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1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5" name="Google Shape;12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0"/>
              <a:ext cx="939567" cy="942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  <a:defRPr sz="2400" cap="none">
                <a:solidFill>
                  <a:srgbClr val="0015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884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Helvetica Neue"/>
              <a:buNone/>
              <a:defRPr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ftr" idx="11"/>
          </p:nvPr>
        </p:nvSpPr>
        <p:spPr>
          <a:xfrm>
            <a:off x="196142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400"/>
              <a:buFont typeface="Calibri"/>
              <a:buNone/>
              <a:defRPr>
                <a:solidFill>
                  <a:srgbClr val="00A9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929944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A9A9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rgbClr val="00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961429" y="958199"/>
            <a:ext cx="8709619" cy="45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9A9"/>
              </a:buClr>
              <a:buSzPts val="1800"/>
              <a:buNone/>
              <a:defRPr sz="1800" b="0" cap="small">
                <a:solidFill>
                  <a:srgbClr val="00A9A9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2"/>
          </p:nvPr>
        </p:nvSpPr>
        <p:spPr>
          <a:xfrm>
            <a:off x="1961428" y="1737361"/>
            <a:ext cx="10076648" cy="158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54C"/>
              </a:buClr>
              <a:buSzPts val="2800"/>
              <a:buChar char="•"/>
              <a:defRPr>
                <a:solidFill>
                  <a:srgbClr val="00154C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400"/>
              <a:buChar char="•"/>
              <a:defRPr>
                <a:solidFill>
                  <a:srgbClr val="00154C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2000"/>
              <a:buChar char="•"/>
              <a:defRPr>
                <a:solidFill>
                  <a:srgbClr val="00154C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154C"/>
              </a:buClr>
              <a:buSzPts val="1800"/>
              <a:buChar char="•"/>
              <a:defRPr>
                <a:solidFill>
                  <a:srgbClr val="0015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"/>
          <p:cNvSpPr txBox="1"/>
          <p:nvPr/>
        </p:nvSpPr>
        <p:spPr>
          <a:xfrm>
            <a:off x="93518" y="5820323"/>
            <a:ext cx="121920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 Mathias Jonas,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Secretary-General, IHO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6" name="Google Shape;246;p1"/>
          <p:cNvSpPr txBox="1"/>
          <p:nvPr/>
        </p:nvSpPr>
        <p:spPr>
          <a:xfrm>
            <a:off x="93517" y="2607325"/>
            <a:ext cx="121920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OCEAN MAPPING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b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CROWDSOURCED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BATHYMETRY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The Ocean topography we know today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900" y="934947"/>
            <a:ext cx="10732200" cy="54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"/>
          <p:cNvSpPr txBox="1"/>
          <p:nvPr/>
        </p:nvSpPr>
        <p:spPr>
          <a:xfrm>
            <a:off x="-60300" y="6368347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1C0F13"/>
                </a:solidFill>
                <a:highlight>
                  <a:srgbClr val="FFFFFF"/>
                </a:highlight>
              </a:rPr>
              <a:t> The grid was published in August 2025 and is the seventh GEBCO grid developed through The Nippon Foundation-GEBCO Seabed 2030 Project.(Image credit: GEBCO)</a:t>
            </a:r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Depth measurements = bathymetric data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3"/>
          <p:cNvPicPr preferRelativeResize="0"/>
          <p:nvPr/>
        </p:nvPicPr>
        <p:blipFill rotWithShape="1">
          <a:blip r:embed="rId3">
            <a:alphaModFix/>
          </a:blip>
          <a:srcRect l="885" r="3903" b="4525"/>
          <a:stretch/>
        </p:blipFill>
        <p:spPr>
          <a:xfrm>
            <a:off x="4814876" y="1686250"/>
            <a:ext cx="7389651" cy="389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"/>
          <p:cNvSpPr txBox="1"/>
          <p:nvPr/>
        </p:nvSpPr>
        <p:spPr>
          <a:xfrm>
            <a:off x="5174532" y="5822250"/>
            <a:ext cx="664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1C0F13"/>
                </a:solidFill>
                <a:highlight>
                  <a:srgbClr val="FFFFFF"/>
                </a:highlight>
              </a:rPr>
              <a:t>Areas shown in shaded blue represent parts of the seafloor considered mapped in the GEBCO 2025 Grid. (Image credit: Seabed 2030)</a:t>
            </a:r>
            <a:endParaRPr/>
          </a:p>
        </p:txBody>
      </p:sp>
      <p:sp>
        <p:nvSpPr>
          <p:cNvPr id="259" name="Google Shape;259;p3"/>
          <p:cNvSpPr/>
          <p:nvPr/>
        </p:nvSpPr>
        <p:spPr>
          <a:xfrm>
            <a:off x="26217" y="1877445"/>
            <a:ext cx="4788659" cy="4462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27% of the world’s ocean depths have been directly measured</a:t>
            </a:r>
            <a:endParaRPr sz="8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~50% of the world’s coastal waters shallower than 200 meters remain </a:t>
            </a:r>
            <a:r>
              <a:rPr lang="en-US" sz="18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completely </a:t>
            </a:r>
            <a:r>
              <a:rPr lang="en-US" sz="1800" b="0" i="0" u="sng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unsurveyed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8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05867"/>
              </a:buClr>
              <a:buSzPts val="16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rest of the data used to compile seafloor maps are </a:t>
            </a:r>
            <a:r>
              <a:rPr lang="en-US" sz="18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inferred depths from satellite observations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low accuracy and suppression of details.</a:t>
            </a:r>
            <a:endParaRPr sz="800" dirty="0"/>
          </a:p>
          <a:p>
            <a:pPr marL="457200" marR="0" lvl="0" indent="-33020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205867"/>
              </a:buClr>
              <a:buSzPts val="1600"/>
              <a:buChar char="•"/>
            </a:pPr>
            <a:r>
              <a:rPr lang="en-US" sz="1800" b="1" i="0" u="none" strike="noStrike" cap="none" dirty="0">
                <a:solidFill>
                  <a:srgbClr val="000000"/>
                </a:solidFill>
              </a:rPr>
              <a:t>Any contribution of depth measurements – done by professionals or amateurs - helps to improve.</a:t>
            </a:r>
            <a:endParaRPr sz="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Crowdsourcing = Citizen Science</a:t>
            </a: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0" y="1792485"/>
            <a:ext cx="5998800" cy="41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with scientific, commercial &amp; research value at no cost to the public sector</a:t>
            </a:r>
            <a:endParaRPr sz="1800"/>
          </a:p>
          <a:p>
            <a: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Fill gaps where data is scarce</a:t>
            </a:r>
            <a:endParaRPr sz="1800"/>
          </a:p>
          <a:p>
            <a: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Useful along shallow, complex coastlines</a:t>
            </a:r>
            <a:endParaRPr sz="1800"/>
          </a:p>
          <a:p>
            <a: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uncharted features</a:t>
            </a:r>
            <a:endParaRPr sz="1800"/>
          </a:p>
          <a:p>
            <a: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 in verifying charted information</a:t>
            </a:r>
            <a:endParaRPr sz="1800"/>
          </a:p>
          <a:p>
            <a:pPr marL="4572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205867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Confirm whether charts are appropriate for the latest traffic patterns.</a:t>
            </a:r>
            <a:endParaRPr sz="1800"/>
          </a:p>
        </p:txBody>
      </p:sp>
      <p:sp>
        <p:nvSpPr>
          <p:cNvPr id="268" name="Google Shape;268;p4"/>
          <p:cNvSpPr txBox="1"/>
          <p:nvPr/>
        </p:nvSpPr>
        <p:spPr>
          <a:xfrm>
            <a:off x="0" y="5295698"/>
            <a:ext cx="6257100" cy="8832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4800" tIns="47400" rIns="94800" bIns="4740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2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...but only if vessels collect and donate depth information while on passage</a:t>
            </a:r>
            <a:endParaRPr sz="22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7000" y="762075"/>
            <a:ext cx="5574949" cy="31890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4"/>
          <p:cNvSpPr txBox="1"/>
          <p:nvPr/>
        </p:nvSpPr>
        <p:spPr>
          <a:xfrm>
            <a:off x="10306034" y="2910013"/>
            <a:ext cx="157110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CSB tracks collected through and past the extent of a </a:t>
            </a:r>
            <a:r>
              <a:rPr lang="en-US" sz="1200" b="1">
                <a:latin typeface="Proxima Nova"/>
                <a:ea typeface="Proxima Nova"/>
                <a:cs typeface="Proxima Nova"/>
                <a:sym typeface="Proxima Nova"/>
              </a:rPr>
              <a:t>U.S.</a:t>
            </a:r>
            <a:r>
              <a:rPr lang="en-US" sz="12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hydrographic survey in Alaska. </a:t>
            </a:r>
            <a:r>
              <a:rPr lang="en-US" sz="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(Credit: NOAA)</a:t>
            </a:r>
            <a:endParaRPr sz="8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1" name="Google Shape;27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7000" y="4125625"/>
            <a:ext cx="3615501" cy="2590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pic>
      <p:sp>
        <p:nvSpPr>
          <p:cNvPr id="272" name="Google Shape;272;p4"/>
          <p:cNvSpPr txBox="1"/>
          <p:nvPr/>
        </p:nvSpPr>
        <p:spPr>
          <a:xfrm>
            <a:off x="10040265" y="4670318"/>
            <a:ext cx="15711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>
                <a:latin typeface="Proxima Nova"/>
                <a:ea typeface="Proxima Nova"/>
                <a:cs typeface="Proxima Nova"/>
                <a:sym typeface="Proxima Nova"/>
              </a:rPr>
              <a:t>Used to identify mischarted features</a:t>
            </a:r>
            <a:r>
              <a:rPr lang="en-US" sz="12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(Credit: NOAA)</a:t>
            </a:r>
            <a:endParaRPr sz="8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301033" y="5215093"/>
            <a:ext cx="1275300" cy="1431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a96b74528_0_16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Current CSB DATA contributions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8a96b74528_0_16"/>
          <p:cNvSpPr/>
          <p:nvPr/>
        </p:nvSpPr>
        <p:spPr>
          <a:xfrm>
            <a:off x="318550" y="5725650"/>
            <a:ext cx="3916800" cy="1015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/>
              <a:t>&gt;500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contributing vessels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~7</a:t>
            </a:r>
            <a:r>
              <a:rPr lang="en-US" sz="2000"/>
              <a:t>07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,000 data contributions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~5</a:t>
            </a:r>
            <a:r>
              <a:rPr lang="en-US" sz="2000"/>
              <a:t>3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Gb total data volume</a:t>
            </a:r>
            <a:endParaRPr/>
          </a:p>
        </p:txBody>
      </p:sp>
      <p:sp>
        <p:nvSpPr>
          <p:cNvPr id="281" name="Google Shape;281;g38a96b74528_0_16"/>
          <p:cNvSpPr/>
          <p:nvPr/>
        </p:nvSpPr>
        <p:spPr>
          <a:xfrm>
            <a:off x="4295675" y="5803638"/>
            <a:ext cx="7896300" cy="10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IHO in collaboration with NOAA/US has setup a system which makes data donation easy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</a:pPr>
            <a:r>
              <a:rPr lang="en-US" sz="2000" i="1">
                <a:solidFill>
                  <a:srgbClr val="2E75B5"/>
                </a:solidFill>
              </a:rPr>
              <a:t>ncei.noaa.gov/iho-data-centre-digital-bathymetry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8a96b74528_0_16"/>
          <p:cNvSpPr txBox="1"/>
          <p:nvPr/>
        </p:nvSpPr>
        <p:spPr>
          <a:xfrm>
            <a:off x="8305400" y="1455800"/>
            <a:ext cx="3677100" cy="3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457200" lvl="0" indent="-330200" algn="l" rtl="0">
              <a:spcBef>
                <a:spcPts val="200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/>
              <a:t>Rosepoint Navigation Systems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Alcatel Submarine Networks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AquaMap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COMIT USF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FarSounder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Great Lakes Observing System (GLOS)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MacGregor Germany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OMS Group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Orange Force Marine (OFM)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Petroleum Geo-Services (PGS)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solidFill>
                  <a:srgbClr val="000000"/>
                </a:solidFill>
              </a:rPr>
              <a:t>Seabed 2030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/>
              <a:t>International </a:t>
            </a:r>
            <a:r>
              <a:rPr lang="en-US" sz="1600">
                <a:solidFill>
                  <a:srgbClr val="000000"/>
                </a:solidFill>
              </a:rPr>
              <a:t>SeaKeepers Society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7406D"/>
              </a:buClr>
              <a:buSzPts val="1600"/>
              <a:buChar char="●"/>
            </a:pPr>
            <a:r>
              <a:rPr lang="en-US" sz="16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Carnival Corp</a:t>
            </a:r>
            <a:endParaRPr sz="16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83" name="Google Shape;283;g38a96b74528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00" y="946988"/>
            <a:ext cx="7896303" cy="4679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0a2478615_0_0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1017003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 dirty="0">
                <a:latin typeface="Arial"/>
                <a:ea typeface="Arial"/>
                <a:cs typeface="Arial"/>
                <a:sym typeface="Arial"/>
              </a:rPr>
              <a:t>Carnival Corp. contributions began in March 2025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80a247861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143" y="1707399"/>
            <a:ext cx="5762933" cy="437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80a2478615_0_0"/>
          <p:cNvPicPr preferRelativeResize="0"/>
          <p:nvPr/>
        </p:nvPicPr>
        <p:blipFill rotWithShape="1">
          <a:blip r:embed="rId4">
            <a:alphaModFix/>
          </a:blip>
          <a:srcRect r="19665"/>
          <a:stretch/>
        </p:blipFill>
        <p:spPr>
          <a:xfrm>
            <a:off x="213500" y="1707399"/>
            <a:ext cx="5581416" cy="437841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80a2478615_0_0"/>
          <p:cNvSpPr txBox="1"/>
          <p:nvPr/>
        </p:nvSpPr>
        <p:spPr>
          <a:xfrm>
            <a:off x="6642050" y="5750393"/>
            <a:ext cx="512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1000" b="1" i="1" dirty="0">
                <a:solidFill>
                  <a:srgbClr val="000000"/>
                </a:solidFill>
                <a:highlight>
                  <a:srgbClr val="00FFFF"/>
                </a:highlight>
              </a:rPr>
              <a:t>Increase in data </a:t>
            </a:r>
            <a:r>
              <a:rPr lang="en-US" sz="1000" b="1" i="1" dirty="0">
                <a:highlight>
                  <a:srgbClr val="00FFFF"/>
                </a:highlight>
              </a:rPr>
              <a:t>in the Atlantic</a:t>
            </a:r>
            <a:r>
              <a:rPr lang="en-US" sz="1000" b="1" i="1" dirty="0">
                <a:solidFill>
                  <a:srgbClr val="000000"/>
                </a:solidFill>
                <a:highlight>
                  <a:srgbClr val="00FFFF"/>
                </a:highlight>
              </a:rPr>
              <a:t> due to new contributions from Carnival Corp.</a:t>
            </a:r>
            <a:endParaRPr sz="1000" b="1" i="1" dirty="0">
              <a:highlight>
                <a:srgbClr val="00FFFF"/>
              </a:highlight>
            </a:endParaRPr>
          </a:p>
        </p:txBody>
      </p:sp>
      <p:sp>
        <p:nvSpPr>
          <p:cNvPr id="293" name="Google Shape;293;g380a2478615_0_0"/>
          <p:cNvSpPr txBox="1"/>
          <p:nvPr/>
        </p:nvSpPr>
        <p:spPr>
          <a:xfrm>
            <a:off x="1121100" y="972059"/>
            <a:ext cx="376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000000"/>
                </a:solidFill>
              </a:rPr>
              <a:t>Data holdings from September 2024.</a:t>
            </a:r>
            <a:endParaRPr sz="1200" b="1" i="1" dirty="0"/>
          </a:p>
        </p:txBody>
      </p:sp>
      <p:sp>
        <p:nvSpPr>
          <p:cNvPr id="294" name="Google Shape;294;g380a2478615_0_0"/>
          <p:cNvSpPr txBox="1"/>
          <p:nvPr/>
        </p:nvSpPr>
        <p:spPr>
          <a:xfrm>
            <a:off x="7242513" y="972059"/>
            <a:ext cx="376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rgbClr val="000000"/>
                </a:solidFill>
              </a:rPr>
              <a:t>Data holdings from September </a:t>
            </a:r>
            <a:r>
              <a:rPr lang="en-US" sz="1200" b="1" i="1" u="sng">
                <a:solidFill>
                  <a:srgbClr val="000000"/>
                </a:solidFill>
              </a:rPr>
              <a:t>2025</a:t>
            </a:r>
            <a:r>
              <a:rPr lang="en-US" sz="1200" b="1" i="1">
                <a:solidFill>
                  <a:srgbClr val="000000"/>
                </a:solidFill>
              </a:rPr>
              <a:t>.</a:t>
            </a:r>
            <a:endParaRPr sz="1200" b="1"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"/>
          <p:cNvSpPr txBox="1">
            <a:spLocks noGrp="1"/>
          </p:cNvSpPr>
          <p:nvPr>
            <p:ph type="title"/>
          </p:nvPr>
        </p:nvSpPr>
        <p:spPr>
          <a:xfrm>
            <a:off x="1961428" y="29645"/>
            <a:ext cx="8709619" cy="8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54C"/>
              </a:buClr>
              <a:buSzPts val="2400"/>
              <a:buFont typeface="Helvetica Neue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Digital philanthropy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"/>
          <p:cNvSpPr txBox="1">
            <a:spLocks noGrp="1"/>
          </p:cNvSpPr>
          <p:nvPr>
            <p:ph type="subTitle" idx="1"/>
          </p:nvPr>
        </p:nvSpPr>
        <p:spPr>
          <a:xfrm>
            <a:off x="213000" y="1179545"/>
            <a:ext cx="6916200" cy="39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>
                <a:solidFill>
                  <a:srgbClr val="03ABAB"/>
                </a:solidFill>
                <a:latin typeface="Arial"/>
                <a:ea typeface="Arial"/>
                <a:cs typeface="Arial"/>
                <a:sym typeface="Arial"/>
              </a:rPr>
              <a:t>Explorer yachts explore the world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Often in areas where data is sparse, non-existent or of poor quality. In these areas, data contributions can have the greatest impact!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>
                <a:solidFill>
                  <a:srgbClr val="03ABAB"/>
                </a:solidFill>
                <a:latin typeface="Arial"/>
                <a:ea typeface="Arial"/>
                <a:cs typeface="Arial"/>
                <a:sym typeface="Arial"/>
              </a:rPr>
              <a:t>Join a global initiative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effort for the ship‘s crew! Data can be shared, thanks to the built-in navigation software.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 dirty="0">
                <a:solidFill>
                  <a:srgbClr val="03ABAB"/>
                </a:solidFill>
                <a:latin typeface="Arial"/>
                <a:ea typeface="Arial"/>
                <a:cs typeface="Arial"/>
                <a:sym typeface="Arial"/>
              </a:rPr>
              <a:t>Make our ocean safer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contributing data, explorer yachts can help to avoid groundings and environmental damage, making the ocean safer. They are also supporting initiatives to protect the ocean.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pic>
        <p:nvPicPr>
          <p:cNvPr id="301" name="Google Shape;30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93" y="5711389"/>
            <a:ext cx="1347019" cy="105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4619" y="5894858"/>
            <a:ext cx="2817993" cy="68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" descr="Frontiers | The UN Decade of Ocean Science for Sustainable Development | Marine  Sci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4181" y="5726746"/>
            <a:ext cx="1658865" cy="9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"/>
          <p:cNvPicPr preferRelativeResize="0"/>
          <p:nvPr/>
        </p:nvPicPr>
        <p:blipFill rotWithShape="1">
          <a:blip r:embed="rId6">
            <a:alphaModFix/>
          </a:blip>
          <a:srcRect t="2790" b="-9"/>
          <a:stretch/>
        </p:blipFill>
        <p:spPr>
          <a:xfrm>
            <a:off x="7310079" y="4856606"/>
            <a:ext cx="3223200" cy="197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0079" y="24923"/>
            <a:ext cx="3223200" cy="484070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"/>
          <p:cNvSpPr txBox="1"/>
          <p:nvPr/>
        </p:nvSpPr>
        <p:spPr>
          <a:xfrm>
            <a:off x="10620900" y="2067417"/>
            <a:ext cx="1571100" cy="3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>
                <a:latin typeface="Proxima Nova"/>
                <a:ea typeface="Proxima Nova"/>
                <a:cs typeface="Proxima Nova"/>
                <a:sym typeface="Proxima Nova"/>
              </a:rPr>
              <a:t>This nautical chart highlights CSB data collected in part by SeaKeepers DISCOVERY Vessels. </a:t>
            </a:r>
            <a:endParaRPr sz="12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>
                <a:latin typeface="Proxima Nova"/>
                <a:ea typeface="Proxima Nova"/>
                <a:cs typeface="Proxima Nova"/>
                <a:sym typeface="Proxima Nova"/>
              </a:rPr>
              <a:t>The information will help characterize the seafloor shape between Puerto Rico, Culebra, and Vieques.</a:t>
            </a:r>
            <a:endParaRPr sz="12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(Both images </a:t>
            </a:r>
            <a:r>
              <a:rPr lang="en-US" sz="800" b="1"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redit:</a:t>
            </a:r>
            <a:r>
              <a:rPr lang="en-US" sz="800" b="1">
                <a:latin typeface="Proxima Nova"/>
                <a:ea typeface="Proxima Nova"/>
                <a:cs typeface="Proxima Nova"/>
                <a:sym typeface="Proxima Nova"/>
              </a:rPr>
              <a:t> SeaKeepers</a:t>
            </a:r>
            <a:r>
              <a:rPr lang="en-US" sz="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8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ster_IHO_New_Log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</Words>
  <Application>Microsoft Office PowerPoint</Application>
  <PresentationFormat>Widescreen</PresentationFormat>
  <Paragraphs>62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Helvetica Neue</vt:lpstr>
      <vt:lpstr>Proxima Nova</vt:lpstr>
      <vt:lpstr>Calibri</vt:lpstr>
      <vt:lpstr>Arial</vt:lpstr>
      <vt:lpstr>Master_IHO_New_Logo</vt:lpstr>
      <vt:lpstr>PowerPoint Presentation</vt:lpstr>
      <vt:lpstr>The Ocean topography we know today</vt:lpstr>
      <vt:lpstr>Depth measurements = bathymetric data</vt:lpstr>
      <vt:lpstr>Crowdsourcing = Citizen Science</vt:lpstr>
      <vt:lpstr>Current CSB DATA contributions</vt:lpstr>
      <vt:lpstr>Carnival Corp. contributions began in March 2025</vt:lpstr>
      <vt:lpstr>Digital philanthropy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Parsonson</dc:creator>
  <cp:lastModifiedBy>Mathias Jonas</cp:lastModifiedBy>
  <cp:revision>2</cp:revision>
  <dcterms:created xsi:type="dcterms:W3CDTF">2021-11-10T15:17:08Z</dcterms:created>
  <dcterms:modified xsi:type="dcterms:W3CDTF">2025-09-22T07:04:54Z</dcterms:modified>
</cp:coreProperties>
</file>